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20"/>
  </p:handoutMasterIdLst>
  <p:sldIdLst>
    <p:sldId id="279" r:id="rId2"/>
    <p:sldId id="275" r:id="rId3"/>
    <p:sldId id="274" r:id="rId4"/>
    <p:sldId id="267" r:id="rId5"/>
    <p:sldId id="284" r:id="rId6"/>
    <p:sldId id="271" r:id="rId7"/>
    <p:sldId id="272" r:id="rId8"/>
    <p:sldId id="273" r:id="rId9"/>
    <p:sldId id="257" r:id="rId10"/>
    <p:sldId id="269" r:id="rId11"/>
    <p:sldId id="268" r:id="rId12"/>
    <p:sldId id="280" r:id="rId13"/>
    <p:sldId id="277" r:id="rId14"/>
    <p:sldId id="281" r:id="rId15"/>
    <p:sldId id="282" r:id="rId16"/>
    <p:sldId id="278" r:id="rId17"/>
    <p:sldId id="283" r:id="rId18"/>
    <p:sldId id="276" r:id="rId19"/>
  </p:sldIdLst>
  <p:sldSz cx="9144000" cy="6858000" type="screen4x3"/>
  <p:notesSz cx="9144000" cy="6858000"/>
  <p:embeddedFontLs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Copperplate Gothic Light" panose="020E0507020206020404" pitchFamily="34" charset="0"/>
      <p:regular r:id="rId25"/>
    </p:embeddedFont>
    <p:embeddedFont>
      <p:font typeface="Centaur" panose="02030504050205020304" pitchFamily="18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  <p:embeddedFont>
      <p:font typeface="Agency FB" panose="020B0503020202020204" pitchFamily="34" charset="0"/>
      <p:regular r:id="rId32"/>
      <p:bold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2" autoAdjust="0"/>
    <p:restoredTop sz="90830" autoAdjust="0"/>
  </p:normalViewPr>
  <p:slideViewPr>
    <p:cSldViewPr>
      <p:cViewPr varScale="1">
        <p:scale>
          <a:sx n="68" d="100"/>
          <a:sy n="68" d="100"/>
        </p:scale>
        <p:origin x="4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notesViewPr>
    <p:cSldViewPr>
      <p:cViewPr varScale="1">
        <p:scale>
          <a:sx n="71" d="100"/>
          <a:sy n="71" d="100"/>
        </p:scale>
        <p:origin x="-948" y="-10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B8CA21F2-30EF-4803-83D0-1BDA2B8F9C4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2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4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12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 dirty="0">
              <a:latin typeface="Times New Roman" pitchFamily="18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 dirty="0">
              <a:latin typeface="Times New Roman" pitchFamily="18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pperplate Gothic Ligh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pperplate Gothic Ligh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pperplate Gothic Ligh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pperplate Gothic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pperplate Gothic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pperplate Gothic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pperplate Gothic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pperplate Gothic Ligh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ath.about.com/library/blcompoundinterest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money.cnn.com/2012/06/15/pf/shopping-app.moneymag/index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money.cnn.com/2012/06/15/pf/shopping-app.moneymag/index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chooltube.com/video/d3440c9b7676462e9e6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http://www.mindyourfinances.com/money-management/savings/081104-0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http://www.getrichslowly.org/blog/2012/01/01/12-steps-to-financial-freedom-in-201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Savings</a:t>
            </a:r>
          </a:p>
          <a:p>
            <a:r>
              <a:rPr lang="en-US" dirty="0" smtClean="0"/>
              <a:t>Personal Finance</a:t>
            </a:r>
          </a:p>
          <a:p>
            <a:r>
              <a:rPr lang="en-US" dirty="0" smtClean="0"/>
              <a:t>Mr.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712787"/>
          </a:xfrm>
        </p:spPr>
        <p:txBody>
          <a:bodyPr/>
          <a:lstStyle/>
          <a:p>
            <a:r>
              <a:rPr lang="en-US" sz="2900" dirty="0" smtClean="0"/>
              <a:t>What!!!! You Don’t Believe Me?</a:t>
            </a:r>
            <a:endParaRPr lang="en-US" sz="2900" dirty="0"/>
          </a:p>
        </p:txBody>
      </p:sp>
      <p:pic>
        <p:nvPicPr>
          <p:cNvPr id="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44" t="20833" r="62500" b="23958"/>
          <a:stretch>
            <a:fillRect/>
          </a:stretch>
        </p:blipFill>
        <p:spPr bwMode="auto">
          <a:xfrm>
            <a:off x="2514600" y="1524000"/>
            <a:ext cx="411480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808038"/>
          </a:xfrm>
        </p:spPr>
        <p:txBody>
          <a:bodyPr/>
          <a:lstStyle/>
          <a:p>
            <a:r>
              <a:rPr lang="en-US" dirty="0" smtClean="0"/>
              <a:t>Basic Savings Options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05400"/>
          </a:xfrm>
          <a:ln w="76200" cmpd="dbl">
            <a:noFill/>
          </a:ln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b="1" dirty="0" smtClean="0">
                <a:latin typeface="Agency FB" pitchFamily="34" charset="0"/>
              </a:rPr>
              <a:t>Savings Account – </a:t>
            </a:r>
            <a:r>
              <a:rPr lang="en-US" sz="2400" dirty="0" smtClean="0">
                <a:latin typeface="Agency FB" pitchFamily="34" charset="0"/>
              </a:rPr>
              <a:t>Account that lets one safely store money for future needs and goals (NO risk what so ever, but what is the current rate of inflation?) </a:t>
            </a:r>
            <a:endParaRPr lang="en-US" dirty="0" smtClean="0">
              <a:latin typeface="Agency FB" pitchFamily="34" charset="0"/>
            </a:endParaRPr>
          </a:p>
          <a:p>
            <a:pPr marL="796925" lvl="1" indent="-339725">
              <a:buClr>
                <a:schemeClr val="accent6">
                  <a:lumMod val="50000"/>
                </a:schemeClr>
              </a:buClr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Pros</a:t>
            </a:r>
            <a:r>
              <a:rPr lang="en-US" sz="2000" dirty="0" smtClean="0">
                <a:latin typeface="Agency FB" pitchFamily="34" charset="0"/>
              </a:rPr>
              <a:t> – Safe, Easy access (liquidity), Reliable Interest, short term savings needs</a:t>
            </a:r>
          </a:p>
          <a:p>
            <a:pPr marL="796925" lvl="1" indent="-339725">
              <a:buClr>
                <a:schemeClr val="accent6">
                  <a:lumMod val="50000"/>
                </a:schemeClr>
              </a:buClr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Cons</a:t>
            </a:r>
            <a:r>
              <a:rPr lang="en-US" sz="2000" dirty="0" smtClean="0">
                <a:latin typeface="Agency FB" pitchFamily="34" charset="0"/>
              </a:rPr>
              <a:t> - Fees and minimum balance vary, lower interest rates (currently below 1 %)</a:t>
            </a:r>
            <a:br>
              <a:rPr lang="en-US" sz="2000" dirty="0" smtClean="0">
                <a:latin typeface="Agency FB" pitchFamily="34" charset="0"/>
              </a:rPr>
            </a:br>
            <a:r>
              <a:rPr lang="en-US" sz="2000" dirty="0" smtClean="0">
                <a:latin typeface="Agency FB" pitchFamily="34" charset="0"/>
              </a:rPr>
              <a:t> </a:t>
            </a:r>
            <a:br>
              <a:rPr lang="en-US" sz="2000" dirty="0" smtClean="0">
                <a:latin typeface="Agency FB" pitchFamily="34" charset="0"/>
              </a:rPr>
            </a:br>
            <a:endParaRPr lang="en-US" sz="2000" dirty="0" smtClean="0">
              <a:latin typeface="Agency FB" pitchFamily="34" charset="0"/>
            </a:endParaRPr>
          </a:p>
          <a:p>
            <a:pPr marL="396875" indent="-339725">
              <a:buClr>
                <a:schemeClr val="accent6">
                  <a:lumMod val="50000"/>
                </a:schemeClr>
              </a:buClr>
            </a:pPr>
            <a:r>
              <a:rPr lang="en-US" b="1" dirty="0" smtClean="0">
                <a:latin typeface="Agency FB" pitchFamily="34" charset="0"/>
              </a:rPr>
              <a:t>Checking Account – </a:t>
            </a:r>
            <a:r>
              <a:rPr lang="en-US" sz="2400" dirty="0" smtClean="0">
                <a:latin typeface="Agency FB" pitchFamily="34" charset="0"/>
              </a:rPr>
              <a:t>bank account mainly used for paying bills and accessing cash</a:t>
            </a:r>
          </a:p>
          <a:p>
            <a:pPr marL="796925" lvl="1" indent="-339725">
              <a:buClr>
                <a:schemeClr val="accent6">
                  <a:lumMod val="50000"/>
                </a:schemeClr>
              </a:buClr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Pros – </a:t>
            </a:r>
            <a:r>
              <a:rPr lang="en-US" sz="2000" dirty="0" smtClean="0">
                <a:latin typeface="Agency FB" pitchFamily="34" charset="0"/>
              </a:rPr>
              <a:t>Safe, Easiest access (with checks or debit cards) , Direct Deposit, record keeping accuracy</a:t>
            </a:r>
          </a:p>
          <a:p>
            <a:pPr marL="796925" lvl="1" indent="-339725">
              <a:buClr>
                <a:schemeClr val="accent6">
                  <a:lumMod val="50000"/>
                </a:schemeClr>
              </a:buClr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Cons</a:t>
            </a:r>
            <a:r>
              <a:rPr lang="en-US" sz="2000" dirty="0" smtClean="0">
                <a:latin typeface="Agency FB" pitchFamily="34" charset="0"/>
              </a:rPr>
              <a:t> - Fees vary, most not interest earning</a:t>
            </a:r>
            <a:endParaRPr lang="en-US" sz="2000" b="1" dirty="0" smtClean="0">
              <a:latin typeface="Agency FB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4083" y="2971800"/>
            <a:ext cx="62308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“</a:t>
            </a:r>
            <a:r>
              <a:rPr lang="en-US" sz="28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ONE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 WAY DOOR” </a:t>
            </a:r>
            <a:r>
              <a:rPr lang="en-US" sz="28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–most of the time</a:t>
            </a:r>
            <a:endParaRPr lang="en-US" sz="28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4926161"/>
            <a:ext cx="3436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“TWO WAY DOOR”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mmeo\AppData\Local\Microsoft\Windows\Temporary Internet Files\Content.IE5\9FPEM7XP\MC9000565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9794"/>
            <a:ext cx="914400" cy="13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ovb-leer.de/images_beitraege/bank_clip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592" y="203688"/>
            <a:ext cx="1157941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808038"/>
          </a:xfrm>
        </p:spPr>
        <p:txBody>
          <a:bodyPr/>
          <a:lstStyle/>
          <a:p>
            <a:r>
              <a:rPr lang="en-US" dirty="0" smtClean="0"/>
              <a:t>Basic Savings Options </a:t>
            </a:r>
            <a:r>
              <a:rPr lang="en-US" sz="2000" dirty="0" smtClean="0"/>
              <a:t>–cont.</a:t>
            </a:r>
            <a:endParaRPr lang="en-US" sz="2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114800"/>
          </a:xfrm>
          <a:ln w="76200" cmpd="dbl">
            <a:noFill/>
          </a:ln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000" dirty="0" smtClean="0">
                <a:latin typeface="Agency FB" pitchFamily="34" charset="0"/>
              </a:rPr>
              <a:t> </a:t>
            </a:r>
            <a:r>
              <a:rPr lang="en-US" b="1" dirty="0">
                <a:latin typeface="Agency FB" pitchFamily="34" charset="0"/>
              </a:rPr>
              <a:t>Money market account- </a:t>
            </a:r>
            <a:r>
              <a:rPr lang="en-US" sz="2200" dirty="0">
                <a:latin typeface="Agency FB" pitchFamily="34" charset="0"/>
              </a:rPr>
              <a:t>a combination savings-investment plan in which $ deposited is used to purchase safe, liquid </a:t>
            </a:r>
            <a:r>
              <a:rPr lang="en-US" sz="2200" dirty="0" smtClean="0">
                <a:latin typeface="Agency FB" pitchFamily="34" charset="0"/>
              </a:rPr>
              <a:t>securities or 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for long term saving needs</a:t>
            </a:r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796925" lvl="1" indent="-339725">
              <a:buClr>
                <a:schemeClr val="accent6">
                  <a:lumMod val="50000"/>
                </a:schemeClr>
              </a:buClr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Pros</a:t>
            </a:r>
            <a:r>
              <a:rPr lang="en-US" sz="2000" dirty="0">
                <a:latin typeface="Agency FB" pitchFamily="34" charset="0"/>
              </a:rPr>
              <a:t> – </a:t>
            </a:r>
            <a:r>
              <a:rPr lang="en-US" sz="2200" dirty="0" smtClean="0">
                <a:latin typeface="Agency FB" pitchFamily="34" charset="0"/>
              </a:rPr>
              <a:t>Higher Interest rate returns, great for long term goals</a:t>
            </a:r>
            <a:endParaRPr lang="en-US" sz="2200" dirty="0">
              <a:latin typeface="Agency FB" pitchFamily="34" charset="0"/>
            </a:endParaRPr>
          </a:p>
          <a:p>
            <a:pPr marL="796925" lvl="1" indent="-339725">
              <a:buClr>
                <a:schemeClr val="accent6">
                  <a:lumMod val="50000"/>
                </a:schemeClr>
              </a:buClr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Cons</a:t>
            </a:r>
            <a:r>
              <a:rPr lang="en-US" sz="2000" dirty="0">
                <a:latin typeface="Agency FB" pitchFamily="34" charset="0"/>
              </a:rPr>
              <a:t> - </a:t>
            </a:r>
            <a:r>
              <a:rPr lang="en-US" sz="2200" dirty="0" smtClean="0">
                <a:latin typeface="Agency FB" pitchFamily="34" charset="0"/>
              </a:rPr>
              <a:t>Variable </a:t>
            </a:r>
            <a:r>
              <a:rPr lang="en-US" sz="2200" dirty="0">
                <a:latin typeface="Agency FB" pitchFamily="34" charset="0"/>
              </a:rPr>
              <a:t>interest rate- up and down with stock </a:t>
            </a:r>
            <a:r>
              <a:rPr lang="en-US" sz="2200" dirty="0" smtClean="0">
                <a:latin typeface="Agency FB" pitchFamily="34" charset="0"/>
              </a:rPr>
              <a:t>market, larger minimum balance</a:t>
            </a:r>
            <a:br>
              <a:rPr lang="en-US" sz="2200" dirty="0" smtClean="0">
                <a:latin typeface="Agency FB" pitchFamily="34" charset="0"/>
              </a:rPr>
            </a:br>
            <a:r>
              <a:rPr lang="en-US" sz="2200" dirty="0" smtClean="0">
                <a:latin typeface="Agency FB" pitchFamily="34" charset="0"/>
              </a:rPr>
              <a:t>           requirement</a:t>
            </a:r>
            <a:endParaRPr lang="en-US" sz="2000" b="1" dirty="0" smtClean="0">
              <a:latin typeface="Agency FB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b="1" dirty="0" smtClean="0">
                <a:latin typeface="Agency FB" pitchFamily="34" charset="0"/>
              </a:rPr>
              <a:t>Certificate of deposit (CD)- </a:t>
            </a:r>
            <a:r>
              <a:rPr lang="en-US" sz="2400" dirty="0" smtClean="0">
                <a:latin typeface="Agency FB" pitchFamily="34" charset="0"/>
              </a:rPr>
              <a:t>a deposit that earns a fixed interest rate for a specified term</a:t>
            </a:r>
            <a:endParaRPr lang="en-US" dirty="0" smtClean="0">
              <a:latin typeface="Agency FB" pitchFamily="34" charset="0"/>
            </a:endParaRPr>
          </a:p>
          <a:p>
            <a:pPr marL="796925" lvl="1" indent="-339725">
              <a:buClr>
                <a:schemeClr val="accent6">
                  <a:lumMod val="50000"/>
                </a:schemeClr>
              </a:buClr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Pros</a:t>
            </a:r>
            <a:r>
              <a:rPr lang="en-US" sz="2000" dirty="0" smtClean="0">
                <a:latin typeface="Agency FB" pitchFamily="34" charset="0"/>
              </a:rPr>
              <a:t> - higher interest rates, greater returns</a:t>
            </a:r>
          </a:p>
          <a:p>
            <a:pPr marL="796925" lvl="1" indent="-339725">
              <a:buClr>
                <a:schemeClr val="accent6">
                  <a:lumMod val="50000"/>
                </a:schemeClr>
              </a:buClr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Cons</a:t>
            </a:r>
            <a:r>
              <a:rPr lang="en-US" sz="2000" dirty="0" smtClean="0">
                <a:latin typeface="Agency FB" pitchFamily="34" charset="0"/>
              </a:rPr>
              <a:t> - Less liquid, (Maturity date- the date on which an investment becomes due for payment),   </a:t>
            </a:r>
            <a:br>
              <a:rPr lang="en-US" sz="2000" dirty="0" smtClean="0">
                <a:latin typeface="Agency FB" pitchFamily="34" charset="0"/>
              </a:rPr>
            </a:br>
            <a:r>
              <a:rPr lang="en-US" sz="2000" dirty="0" smtClean="0">
                <a:latin typeface="Agency FB" pitchFamily="34" charset="0"/>
              </a:rPr>
              <a:t>            Penalty for early withdrawal</a:t>
            </a:r>
          </a:p>
        </p:txBody>
      </p:sp>
    </p:spTree>
    <p:extLst>
      <p:ext uri="{BB962C8B-B14F-4D97-AF65-F5344CB8AC3E}">
        <p14:creationId xmlns:p14="http://schemas.microsoft.com/office/powerpoint/2010/main" val="32615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712787"/>
          </a:xfrm>
        </p:spPr>
        <p:txBody>
          <a:bodyPr/>
          <a:lstStyle/>
          <a:p>
            <a:r>
              <a:rPr lang="en-US" sz="2900" dirty="0" smtClean="0"/>
              <a:t>When Selecting a Bank consider…</a:t>
            </a:r>
            <a:endParaRPr lang="en-US" sz="29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8130"/>
            <a:ext cx="8763000" cy="5410200"/>
          </a:xfrm>
          <a:ln w="76200" cmpd="dbl"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u="sng" dirty="0" smtClean="0">
                <a:latin typeface="Agency FB" pitchFamily="34" charset="0"/>
              </a:rPr>
              <a:t>Liquidity</a:t>
            </a:r>
            <a:r>
              <a:rPr lang="en-US" sz="2400" dirty="0" smtClean="0">
                <a:latin typeface="Agency FB" pitchFamily="34" charset="0"/>
              </a:rPr>
              <a:t>-</a:t>
            </a:r>
            <a:r>
              <a:rPr lang="en-US" sz="2400" dirty="0" smtClean="0"/>
              <a:t>how quickly and conveniently you can access your </a:t>
            </a:r>
            <a:r>
              <a:rPr lang="en-US" sz="2400" u="sng" dirty="0" smtClean="0"/>
              <a:t>cash</a:t>
            </a:r>
            <a:endParaRPr lang="en-US" sz="2400" dirty="0" smtClean="0">
              <a:latin typeface="Agency FB" pitchFamily="34" charset="0"/>
            </a:endParaRP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dirty="0" smtClean="0">
                <a:latin typeface="Agency FB" pitchFamily="34" charset="0"/>
              </a:rPr>
              <a:t> any cost? </a:t>
            </a:r>
            <a:br>
              <a:rPr lang="en-US" dirty="0" smtClean="0">
                <a:latin typeface="Agency FB" pitchFamily="34" charset="0"/>
              </a:rPr>
            </a:br>
            <a:endParaRPr lang="en-US" dirty="0" smtClean="0">
              <a:latin typeface="Agency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gency FB" pitchFamily="34" charset="0"/>
              </a:rPr>
              <a:t>Safety- insurance (FDIC)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dirty="0" smtClean="0">
                <a:latin typeface="Agency FB" pitchFamily="34" charset="0"/>
              </a:rPr>
              <a:t>Up to $250,000 (back to $100,000 in 2014)</a:t>
            </a:r>
            <a:br>
              <a:rPr lang="en-US" dirty="0" smtClean="0">
                <a:latin typeface="Agency FB" pitchFamily="34" charset="0"/>
              </a:rPr>
            </a:br>
            <a:endParaRPr lang="en-US" dirty="0" smtClean="0">
              <a:latin typeface="Agency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gency FB" pitchFamily="34" charset="0"/>
              </a:rPr>
              <a:t>Convenience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dirty="0" smtClean="0">
                <a:latin typeface="Agency FB" pitchFamily="34" charset="0"/>
              </a:rPr>
              <a:t>Location, products/services offered, hours, ATM’s</a:t>
            </a:r>
            <a:br>
              <a:rPr lang="en-US" dirty="0" smtClean="0">
                <a:latin typeface="Agency FB" pitchFamily="34" charset="0"/>
              </a:rPr>
            </a:br>
            <a:endParaRPr lang="en-US" dirty="0" smtClean="0">
              <a:latin typeface="Agency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gency FB" pitchFamily="34" charset="0"/>
              </a:rPr>
              <a:t>Interest Earning Potential (APY)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dirty="0" smtClean="0">
                <a:latin typeface="Agency FB" pitchFamily="34" charset="0"/>
              </a:rPr>
              <a:t>Shop around for best rates (will be small, but better than 0)</a:t>
            </a:r>
            <a:br>
              <a:rPr lang="en-US" dirty="0" smtClean="0">
                <a:latin typeface="Agency FB" pitchFamily="34" charset="0"/>
              </a:rPr>
            </a:br>
            <a:endParaRPr lang="en-US" dirty="0" smtClean="0">
              <a:latin typeface="Agency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Fees and Restrictions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dirty="0" smtClean="0">
                <a:latin typeface="Agency FB" pitchFamily="34" charset="0"/>
              </a:rPr>
              <a:t>Minimum balance, withdrawal/ATM fees, </a:t>
            </a:r>
            <a:r>
              <a:rPr lang="en-US" dirty="0" err="1" smtClean="0">
                <a:latin typeface="Agency FB" pitchFamily="34" charset="0"/>
              </a:rPr>
              <a:t>etc</a:t>
            </a:r>
            <a:endParaRPr lang="en-US" dirty="0" smtClean="0">
              <a:latin typeface="Agency FB" pitchFamily="34" charset="0"/>
            </a:endParaRPr>
          </a:p>
        </p:txBody>
      </p:sp>
      <p:pic>
        <p:nvPicPr>
          <p:cNvPr id="1026" name="Picture 2" descr="http://images-cdn01.associatedcontent.com/image/A1613/161364/300_161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431" y="2514600"/>
            <a:ext cx="932846" cy="1371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191054" y="5715000"/>
            <a:ext cx="1537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AND…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/>
              <a:t>Savings Tips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5405" y="838200"/>
            <a:ext cx="8839200" cy="434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200" dirty="0">
                <a:latin typeface="+mn-lt"/>
              </a:rPr>
              <a:t>Save Regularly!</a:t>
            </a:r>
          </a:p>
          <a:p>
            <a:pPr marL="822960" lvl="1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200" dirty="0">
                <a:latin typeface="+mn-lt"/>
              </a:rPr>
              <a:t>Set up a Direct Deposit relationship with your employer </a:t>
            </a:r>
          </a:p>
          <a:p>
            <a:pPr marL="1280160" lvl="2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200" dirty="0">
                <a:latin typeface="+mn-lt"/>
              </a:rPr>
              <a:t>Paycheck AUTOMATICALLY deposited into your bank account</a:t>
            </a: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200" dirty="0">
                <a:latin typeface="+mn-lt"/>
              </a:rPr>
              <a:t>Take out Automatic Payroll  and Savings Deductions for LONG TERM Investing</a:t>
            </a:r>
          </a:p>
          <a:p>
            <a:pPr marL="621792" lvl="1" indent="-2286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</a:pPr>
            <a:r>
              <a:rPr lang="en-US" sz="2200" dirty="0">
                <a:latin typeface="+mn-lt"/>
              </a:rPr>
              <a:t>IRA (retirement) - tax deferred and Low Liquidity</a:t>
            </a:r>
          </a:p>
          <a:p>
            <a:pPr marL="1078992" lvl="2" indent="-2286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</a:pPr>
            <a:r>
              <a:rPr lang="en-US" sz="2200" dirty="0">
                <a:latin typeface="+mn-lt"/>
              </a:rPr>
              <a:t>401K </a:t>
            </a:r>
          </a:p>
          <a:p>
            <a:pPr marL="1078992" lvl="2" indent="-2286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</a:pPr>
            <a:r>
              <a:rPr lang="en-US" sz="2200" dirty="0">
                <a:latin typeface="+mn-lt"/>
              </a:rPr>
              <a:t>College Savings (Tap-529)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200" dirty="0">
                <a:latin typeface="+mn-lt"/>
              </a:rPr>
              <a:t>Investing Account (Stocks and Mutual Funds</a:t>
            </a:r>
            <a:r>
              <a:rPr lang="en-US" sz="2200" dirty="0" smtClean="0">
                <a:latin typeface="+mn-lt"/>
              </a:rPr>
              <a:t>)</a:t>
            </a:r>
            <a:br>
              <a:rPr lang="en-US" sz="2200" dirty="0" smtClean="0">
                <a:latin typeface="+mn-lt"/>
              </a:rPr>
            </a:br>
            <a:endParaRPr lang="en-US" sz="2200" dirty="0">
              <a:latin typeface="+mn-lt"/>
            </a:endParaRPr>
          </a:p>
          <a:p>
            <a:pPr marL="164592" indent="-2286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r>
              <a:rPr lang="en-US" sz="2200" dirty="0">
                <a:latin typeface="+mn-lt"/>
              </a:rPr>
              <a:t>Shop Wisely</a:t>
            </a:r>
          </a:p>
          <a:p>
            <a:pPr marL="621792" lvl="1" indent="-2286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r>
              <a:rPr lang="en-US" sz="2200" dirty="0">
                <a:latin typeface="+mn-lt"/>
              </a:rPr>
              <a:t>Buy Needs, NOT WANTS</a:t>
            </a:r>
          </a:p>
          <a:p>
            <a:pPr marL="621792" lvl="1" indent="-2286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r>
              <a:rPr lang="en-US" sz="2200" dirty="0">
                <a:latin typeface="+mn-lt"/>
              </a:rPr>
              <a:t>Use your Phone! </a:t>
            </a:r>
            <a:r>
              <a:rPr lang="en-US" sz="2200" dirty="0" smtClean="0">
                <a:latin typeface="+mn-lt"/>
                <a:hlinkClick r:id="rId2"/>
              </a:rPr>
              <a:t>(Get the APPS!)</a:t>
            </a:r>
            <a:endParaRPr lang="en-US" sz="22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405" y="2438400"/>
            <a:ext cx="80772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Pay </a:t>
            </a:r>
            <a:b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Yourself First!!!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R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Researching!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9792" r="6250" b="55208"/>
          <a:stretch>
            <a:fillRect/>
          </a:stretch>
        </p:blipFill>
        <p:spPr bwMode="auto">
          <a:xfrm>
            <a:off x="304800" y="2819400"/>
            <a:ext cx="84582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8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Savings Tips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508506"/>
            <a:ext cx="8839200" cy="434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200" dirty="0">
                <a:latin typeface="+mn-lt"/>
              </a:rPr>
              <a:t>Save Regularly!</a:t>
            </a:r>
          </a:p>
          <a:p>
            <a:pPr marL="822960" lvl="1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200" dirty="0">
                <a:latin typeface="+mn-lt"/>
              </a:rPr>
              <a:t>Set up a Direct Deposit relationship with your employer </a:t>
            </a:r>
          </a:p>
          <a:p>
            <a:pPr marL="822960" lvl="1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200" dirty="0">
                <a:latin typeface="+mn-lt"/>
              </a:rPr>
              <a:t>Paycheck AUTOMATICALLY deposited into your bank account</a:t>
            </a: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200" dirty="0">
                <a:latin typeface="+mn-lt"/>
              </a:rPr>
              <a:t>Take out Automatic Payroll  and Savings Deductions for LONG TERM Investing</a:t>
            </a:r>
          </a:p>
          <a:p>
            <a:pPr marL="621792" lvl="1" indent="-2286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</a:pPr>
            <a:r>
              <a:rPr lang="en-US" sz="2200" dirty="0">
                <a:latin typeface="+mn-lt"/>
              </a:rPr>
              <a:t>IRA (retirement) - tax deferred and Low Liquidity</a:t>
            </a:r>
          </a:p>
          <a:p>
            <a:pPr marL="1078992" lvl="2" indent="-2286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</a:pPr>
            <a:r>
              <a:rPr lang="en-US" sz="2200" dirty="0">
                <a:latin typeface="+mn-lt"/>
              </a:rPr>
              <a:t>401K </a:t>
            </a:r>
          </a:p>
          <a:p>
            <a:pPr marL="1078992" lvl="2" indent="-2286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</a:pPr>
            <a:r>
              <a:rPr lang="en-US" sz="2200" dirty="0">
                <a:latin typeface="+mn-lt"/>
              </a:rPr>
              <a:t>College Savings (Tap-529)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200" dirty="0">
                <a:latin typeface="+mn-lt"/>
              </a:rPr>
              <a:t>Investing Account (Stocks and Mutual Funds</a:t>
            </a:r>
            <a:r>
              <a:rPr lang="en-US" sz="2200" dirty="0" smtClean="0">
                <a:latin typeface="+mn-lt"/>
              </a:rPr>
              <a:t>)</a:t>
            </a:r>
            <a:br>
              <a:rPr lang="en-US" sz="2200" dirty="0" smtClean="0">
                <a:latin typeface="+mn-lt"/>
              </a:rPr>
            </a:br>
            <a:endParaRPr lang="en-US" sz="2200" dirty="0">
              <a:latin typeface="+mn-lt"/>
            </a:endParaRPr>
          </a:p>
          <a:p>
            <a:pPr marL="164592" indent="-2286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r>
              <a:rPr lang="en-US" sz="2200" dirty="0">
                <a:latin typeface="+mn-lt"/>
              </a:rPr>
              <a:t>Shop Wisely</a:t>
            </a:r>
          </a:p>
          <a:p>
            <a:pPr marL="621792" lvl="1" indent="-2286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r>
              <a:rPr lang="en-US" sz="2200" dirty="0">
                <a:latin typeface="+mn-lt"/>
              </a:rPr>
              <a:t>Buy Needs, NOT WANTS</a:t>
            </a:r>
          </a:p>
          <a:p>
            <a:pPr marL="621792" lvl="1" indent="-228600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r>
              <a:rPr lang="en-US" sz="2200" dirty="0">
                <a:latin typeface="+mn-lt"/>
              </a:rPr>
              <a:t>Use your Phone! </a:t>
            </a:r>
            <a:r>
              <a:rPr lang="en-US" sz="2200" dirty="0" smtClean="0">
                <a:latin typeface="+mn-lt"/>
                <a:hlinkClick r:id="rId2"/>
              </a:rPr>
              <a:t>(Get the APPS!)</a:t>
            </a:r>
            <a:endParaRPr lang="en-US" sz="2200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5498" y="5166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7" name="Picture 2" descr="QRCo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04800"/>
              <a:ext cx="64008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533400" y="3218541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Pay Yourself!!!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06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9918" y="1459778"/>
            <a:ext cx="8256563" cy="4379905"/>
            <a:chOff x="519918" y="1459778"/>
            <a:chExt cx="8256563" cy="4379905"/>
          </a:xfrm>
        </p:grpSpPr>
        <p:sp>
          <p:nvSpPr>
            <p:cNvPr id="8" name="Freeform 7"/>
            <p:cNvSpPr/>
            <p:nvPr/>
          </p:nvSpPr>
          <p:spPr>
            <a:xfrm>
              <a:off x="3649626" y="1459778"/>
              <a:ext cx="5126855" cy="4379905"/>
            </a:xfrm>
            <a:custGeom>
              <a:avLst/>
              <a:gdLst>
                <a:gd name="connsiteX0" fmla="*/ 0 w 5126855"/>
                <a:gd name="connsiteY0" fmla="*/ 2189953 h 4379905"/>
                <a:gd name="connsiteX1" fmla="*/ 898363 w 5126855"/>
                <a:gd name="connsiteY1" fmla="*/ 524886 h 4379905"/>
                <a:gd name="connsiteX2" fmla="*/ 2563432 w 5126855"/>
                <a:gd name="connsiteY2" fmla="*/ 3 h 4379905"/>
                <a:gd name="connsiteX3" fmla="*/ 4228500 w 5126855"/>
                <a:gd name="connsiteY3" fmla="*/ 524890 h 4379905"/>
                <a:gd name="connsiteX4" fmla="*/ 5126858 w 5126855"/>
                <a:gd name="connsiteY4" fmla="*/ 2189960 h 4379905"/>
                <a:gd name="connsiteX5" fmla="*/ 4228497 w 5126855"/>
                <a:gd name="connsiteY5" fmla="*/ 3855028 h 4379905"/>
                <a:gd name="connsiteX6" fmla="*/ 2563429 w 5126855"/>
                <a:gd name="connsiteY6" fmla="*/ 4379913 h 4379905"/>
                <a:gd name="connsiteX7" fmla="*/ 898361 w 5126855"/>
                <a:gd name="connsiteY7" fmla="*/ 3855026 h 4379905"/>
                <a:gd name="connsiteX8" fmla="*/ 2 w 5126855"/>
                <a:gd name="connsiteY8" fmla="*/ 2189957 h 4379905"/>
                <a:gd name="connsiteX9" fmla="*/ 0 w 5126855"/>
                <a:gd name="connsiteY9" fmla="*/ 2189953 h 437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6855" h="4379905">
                  <a:moveTo>
                    <a:pt x="0" y="2189953"/>
                  </a:moveTo>
                  <a:cubicBezTo>
                    <a:pt x="1" y="1549398"/>
                    <a:pt x="328278" y="940956"/>
                    <a:pt x="898363" y="524886"/>
                  </a:cubicBezTo>
                  <a:cubicBezTo>
                    <a:pt x="1362521" y="186126"/>
                    <a:pt x="1952956" y="2"/>
                    <a:pt x="2563432" y="3"/>
                  </a:cubicBezTo>
                  <a:cubicBezTo>
                    <a:pt x="3173908" y="4"/>
                    <a:pt x="3764343" y="186129"/>
                    <a:pt x="4228500" y="524890"/>
                  </a:cubicBezTo>
                  <a:cubicBezTo>
                    <a:pt x="4798585" y="940961"/>
                    <a:pt x="5126859" y="1549405"/>
                    <a:pt x="5126858" y="2189960"/>
                  </a:cubicBezTo>
                  <a:cubicBezTo>
                    <a:pt x="5126858" y="2830515"/>
                    <a:pt x="4798582" y="3438958"/>
                    <a:pt x="4228497" y="3855028"/>
                  </a:cubicBezTo>
                  <a:cubicBezTo>
                    <a:pt x="3764339" y="4193788"/>
                    <a:pt x="3173904" y="4379913"/>
                    <a:pt x="2563429" y="4379913"/>
                  </a:cubicBezTo>
                  <a:cubicBezTo>
                    <a:pt x="1952953" y="4379913"/>
                    <a:pt x="1362518" y="4193787"/>
                    <a:pt x="898361" y="3855026"/>
                  </a:cubicBezTo>
                  <a:cubicBezTo>
                    <a:pt x="328276" y="3438955"/>
                    <a:pt x="1" y="2830511"/>
                    <a:pt x="2" y="2189957"/>
                  </a:cubicBezTo>
                  <a:cubicBezTo>
                    <a:pt x="1" y="2189956"/>
                    <a:pt x="1" y="2189954"/>
                    <a:pt x="0" y="218995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454919" tIns="516485" rIns="715912" bIns="516485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/>
                <a:t>SAVING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19918" y="1459778"/>
              <a:ext cx="5072894" cy="4379905"/>
            </a:xfrm>
            <a:custGeom>
              <a:avLst/>
              <a:gdLst>
                <a:gd name="connsiteX0" fmla="*/ 0 w 5072894"/>
                <a:gd name="connsiteY0" fmla="*/ 2189953 h 4379905"/>
                <a:gd name="connsiteX1" fmla="*/ 878844 w 5072894"/>
                <a:gd name="connsiteY1" fmla="*/ 532348 h 4379905"/>
                <a:gd name="connsiteX2" fmla="*/ 2536451 w 5072894"/>
                <a:gd name="connsiteY2" fmla="*/ 3 h 4379905"/>
                <a:gd name="connsiteX3" fmla="*/ 4194057 w 5072894"/>
                <a:gd name="connsiteY3" fmla="*/ 532352 h 4379905"/>
                <a:gd name="connsiteX4" fmla="*/ 5072896 w 5072894"/>
                <a:gd name="connsiteY4" fmla="*/ 2189960 h 4379905"/>
                <a:gd name="connsiteX5" fmla="*/ 4194054 w 5072894"/>
                <a:gd name="connsiteY5" fmla="*/ 3847566 h 4379905"/>
                <a:gd name="connsiteX6" fmla="*/ 2536448 w 5072894"/>
                <a:gd name="connsiteY6" fmla="*/ 4379913 h 4379905"/>
                <a:gd name="connsiteX7" fmla="*/ 878842 w 5072894"/>
                <a:gd name="connsiteY7" fmla="*/ 3847564 h 4379905"/>
                <a:gd name="connsiteX8" fmla="*/ 2 w 5072894"/>
                <a:gd name="connsiteY8" fmla="*/ 2189957 h 4379905"/>
                <a:gd name="connsiteX9" fmla="*/ 0 w 5072894"/>
                <a:gd name="connsiteY9" fmla="*/ 2189953 h 437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2894" h="4379905">
                  <a:moveTo>
                    <a:pt x="0" y="2189953"/>
                  </a:moveTo>
                  <a:cubicBezTo>
                    <a:pt x="1" y="1553399"/>
                    <a:pt x="320794" y="948345"/>
                    <a:pt x="878844" y="532348"/>
                  </a:cubicBezTo>
                  <a:cubicBezTo>
                    <a:pt x="1339513" y="188944"/>
                    <a:pt x="1927837" y="2"/>
                    <a:pt x="2536451" y="3"/>
                  </a:cubicBezTo>
                  <a:cubicBezTo>
                    <a:pt x="3145065" y="4"/>
                    <a:pt x="3733389" y="188947"/>
                    <a:pt x="4194057" y="532352"/>
                  </a:cubicBezTo>
                  <a:cubicBezTo>
                    <a:pt x="4752106" y="948351"/>
                    <a:pt x="5072897" y="1553405"/>
                    <a:pt x="5072896" y="2189960"/>
                  </a:cubicBezTo>
                  <a:cubicBezTo>
                    <a:pt x="5072896" y="2826514"/>
                    <a:pt x="4752104" y="3431568"/>
                    <a:pt x="4194054" y="3847566"/>
                  </a:cubicBezTo>
                  <a:cubicBezTo>
                    <a:pt x="3733386" y="4190971"/>
                    <a:pt x="3145062" y="4379913"/>
                    <a:pt x="2536448" y="4379913"/>
                  </a:cubicBezTo>
                  <a:cubicBezTo>
                    <a:pt x="1927834" y="4379913"/>
                    <a:pt x="1339510" y="4190969"/>
                    <a:pt x="878842" y="3847564"/>
                  </a:cubicBezTo>
                  <a:cubicBezTo>
                    <a:pt x="320793" y="3431566"/>
                    <a:pt x="1" y="2826511"/>
                    <a:pt x="2" y="2189957"/>
                  </a:cubicBezTo>
                  <a:cubicBezTo>
                    <a:pt x="1" y="2189956"/>
                    <a:pt x="1" y="2189954"/>
                    <a:pt x="0" y="218995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08377" tIns="516485" rIns="1439605" bIns="516485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/>
                <a:t>INVESTING</a:t>
              </a:r>
            </a:p>
          </p:txBody>
        </p:sp>
      </p:grp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808038"/>
          </a:xfrm>
        </p:spPr>
        <p:txBody>
          <a:bodyPr/>
          <a:lstStyle/>
          <a:p>
            <a:pPr algn="ctr"/>
            <a:r>
              <a:rPr lang="en-US" dirty="0" smtClean="0"/>
              <a:t>Savings  vs. Investing</a:t>
            </a:r>
            <a:endParaRPr lang="en-US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28600" y="5943600"/>
            <a:ext cx="89154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Directions: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Create a basic Venn diagram depicting the basic differences and similarities between saving and investing.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762000"/>
          </a:xfrm>
        </p:spPr>
        <p:txBody>
          <a:bodyPr/>
          <a:lstStyle/>
          <a:p>
            <a:r>
              <a:rPr lang="en-US" dirty="0" smtClean="0"/>
              <a:t>Savings 101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375" t="14583" r="8594" b="23958"/>
          <a:stretch>
            <a:fillRect/>
          </a:stretch>
        </p:blipFill>
        <p:spPr bwMode="auto">
          <a:xfrm>
            <a:off x="609600" y="1143000"/>
            <a:ext cx="8001000" cy="44958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10223" y="5638800"/>
            <a:ext cx="73997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Be sure to list as many key terms as </a:t>
            </a:r>
            <a:b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 can in your note’s margin!!  Who can </a:t>
            </a:r>
            <a:b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record the most?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Basics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010400" cy="4953000"/>
          </a:xfrm>
          <a:ln w="76200" cmpd="dbl">
            <a:solidFill>
              <a:schemeClr val="accent2"/>
            </a:solidFill>
          </a:ln>
        </p:spPr>
        <p:txBody>
          <a:bodyPr/>
          <a:lstStyle/>
          <a:p>
            <a:pPr>
              <a:buClr>
                <a:srgbClr val="00B050"/>
              </a:buClr>
            </a:pPr>
            <a:r>
              <a:rPr lang="en-US" sz="1800" b="1" dirty="0">
                <a:latin typeface="Agency FB" pitchFamily="34" charset="0"/>
              </a:rPr>
              <a:t>Savings </a:t>
            </a:r>
            <a:r>
              <a:rPr lang="en-US" sz="1800" dirty="0">
                <a:latin typeface="Agency FB" pitchFamily="34" charset="0"/>
              </a:rPr>
              <a:t>is the</a:t>
            </a:r>
            <a:r>
              <a:rPr lang="en-US" sz="1800" b="1" dirty="0">
                <a:latin typeface="Agency FB" pitchFamily="34" charset="0"/>
              </a:rPr>
              <a:t> </a:t>
            </a:r>
            <a:r>
              <a:rPr lang="en-US" sz="1800" dirty="0">
                <a:latin typeface="Agency FB" pitchFamily="34" charset="0"/>
              </a:rPr>
              <a:t>portion of current income not spent on consumption</a:t>
            </a:r>
            <a:r>
              <a:rPr lang="en-US" sz="1800" dirty="0" smtClean="0">
                <a:latin typeface="Agency FB" pitchFamily="34" charset="0"/>
              </a:rPr>
              <a:t>.  Mainly used for long term and short term needs.</a:t>
            </a:r>
            <a:br>
              <a:rPr lang="en-US" sz="1800" dirty="0" smtClean="0">
                <a:latin typeface="Agency FB" pitchFamily="34" charset="0"/>
              </a:rPr>
            </a:br>
            <a:endParaRPr lang="en-US" sz="1800" dirty="0" smtClean="0">
              <a:latin typeface="Agency FB" pitchFamily="34" charset="0"/>
            </a:endParaRPr>
          </a:p>
          <a:p>
            <a:pPr lvl="1">
              <a:buClr>
                <a:srgbClr val="00B050"/>
              </a:buClr>
            </a:pPr>
            <a:r>
              <a:rPr lang="en-US" sz="1800" b="1" dirty="0" smtClean="0">
                <a:latin typeface="Agency FB" pitchFamily="34" charset="0"/>
              </a:rPr>
              <a:t>Short Term Needs- </a:t>
            </a:r>
            <a:r>
              <a:rPr lang="en-US" sz="1800" dirty="0" smtClean="0">
                <a:latin typeface="Agency FB" pitchFamily="34" charset="0"/>
              </a:rPr>
              <a:t>immediate future of a year or less</a:t>
            </a:r>
          </a:p>
          <a:p>
            <a:pPr lvl="2">
              <a:buClr>
                <a:srgbClr val="00B050"/>
              </a:buClr>
            </a:pPr>
            <a:r>
              <a:rPr lang="en-US" sz="1800" dirty="0" smtClean="0">
                <a:latin typeface="Agency FB" pitchFamily="34" charset="0"/>
              </a:rPr>
              <a:t>Emergencies- Unemployment, sickness, accident, etc.</a:t>
            </a:r>
          </a:p>
          <a:p>
            <a:pPr lvl="2">
              <a:buClr>
                <a:srgbClr val="00B050"/>
              </a:buClr>
            </a:pPr>
            <a:r>
              <a:rPr lang="en-US" sz="1800" dirty="0" smtClean="0">
                <a:latin typeface="Agency FB" pitchFamily="34" charset="0"/>
              </a:rPr>
              <a:t>Social Events- weddings, family gatherings, vacations, etc.</a:t>
            </a:r>
          </a:p>
          <a:p>
            <a:pPr lvl="2">
              <a:buClr>
                <a:srgbClr val="00B050"/>
              </a:buClr>
            </a:pPr>
            <a:r>
              <a:rPr lang="en-US" sz="1800" dirty="0" smtClean="0">
                <a:latin typeface="Agency FB" pitchFamily="34" charset="0"/>
              </a:rPr>
              <a:t>Major Purchases- car, furniture, electronics, appliances, etc.</a:t>
            </a:r>
          </a:p>
          <a:p>
            <a:pPr lvl="1">
              <a:buClr>
                <a:srgbClr val="00B050"/>
              </a:buClr>
            </a:pPr>
            <a:r>
              <a:rPr lang="en-US" sz="1800" b="1" dirty="0" smtClean="0">
                <a:latin typeface="Agency FB" pitchFamily="34" charset="0"/>
              </a:rPr>
              <a:t>Long Term Needs –</a:t>
            </a:r>
            <a:r>
              <a:rPr lang="en-US" sz="1800" dirty="0" smtClean="0">
                <a:latin typeface="Agency FB" pitchFamily="34" charset="0"/>
              </a:rPr>
              <a:t> future needs greater than a year and usually more costly</a:t>
            </a:r>
          </a:p>
          <a:p>
            <a:pPr marL="1195388" lvl="2" indent="-280988">
              <a:buClr>
                <a:srgbClr val="00B050"/>
              </a:buClr>
              <a:buFont typeface="+mj-lt"/>
              <a:buAutoNum type="arabicPeriod"/>
            </a:pPr>
            <a:r>
              <a:rPr lang="en-US" sz="1800" dirty="0" smtClean="0">
                <a:latin typeface="Agency FB" pitchFamily="34" charset="0"/>
              </a:rPr>
              <a:t>Home Ownership</a:t>
            </a:r>
          </a:p>
          <a:p>
            <a:pPr marL="1195388" lvl="2" indent="-280988">
              <a:buClr>
                <a:srgbClr val="00B050"/>
              </a:buClr>
              <a:buFont typeface="+mj-lt"/>
              <a:buAutoNum type="arabicPeriod"/>
            </a:pPr>
            <a:r>
              <a:rPr lang="en-US" sz="1800" dirty="0" smtClean="0">
                <a:latin typeface="Agency FB" pitchFamily="34" charset="0"/>
              </a:rPr>
              <a:t>Education</a:t>
            </a:r>
          </a:p>
          <a:p>
            <a:pPr marL="1195388" lvl="2" indent="-280988">
              <a:buClr>
                <a:srgbClr val="00B050"/>
              </a:buClr>
              <a:buFont typeface="+mj-lt"/>
              <a:buAutoNum type="arabicPeriod"/>
            </a:pPr>
            <a:r>
              <a:rPr lang="en-US" sz="1800" dirty="0" smtClean="0">
                <a:latin typeface="Agency FB" pitchFamily="34" charset="0"/>
              </a:rPr>
              <a:t>Retirement</a:t>
            </a:r>
          </a:p>
          <a:p>
            <a:pPr marL="1195388" lvl="2" indent="-280988">
              <a:buClr>
                <a:srgbClr val="00B050"/>
              </a:buClr>
              <a:buFont typeface="+mj-lt"/>
              <a:buAutoNum type="arabicPeriod"/>
            </a:pPr>
            <a:r>
              <a:rPr lang="en-US" sz="1800" dirty="0" smtClean="0">
                <a:latin typeface="Agency FB" pitchFamily="34" charset="0"/>
              </a:rPr>
              <a:t>Investing</a:t>
            </a:r>
            <a:endParaRPr lang="en-US" sz="1800" dirty="0">
              <a:latin typeface="Agency FB" pitchFamily="34" charset="0"/>
            </a:endParaRPr>
          </a:p>
        </p:txBody>
      </p:sp>
      <p:pic>
        <p:nvPicPr>
          <p:cNvPr id="4" name="Picture 6" descr="MCBS0182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197154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5181600"/>
            <a:ext cx="3124200" cy="8309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Rank your most important to least!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Elbow Connector 6"/>
          <p:cNvCxnSpPr/>
          <p:nvPr/>
        </p:nvCxnSpPr>
        <p:spPr bwMode="auto">
          <a:xfrm rot="10800000" flipV="1">
            <a:off x="3886200" y="5638800"/>
            <a:ext cx="1752600" cy="76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your money grows…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239000" cy="5181600"/>
          </a:xfrm>
          <a:ln w="76200" cmpd="dbl"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latin typeface="Agency FB" pitchFamily="34" charset="0"/>
              </a:rPr>
              <a:t>Principal-</a:t>
            </a:r>
            <a:r>
              <a:rPr lang="en-US" sz="2000" dirty="0" smtClean="0">
                <a:latin typeface="Agency FB" pitchFamily="34" charset="0"/>
              </a:rPr>
              <a:t> initial amount deposited into a savings account</a:t>
            </a:r>
            <a:endParaRPr lang="en-US" sz="2000" dirty="0">
              <a:latin typeface="Agency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Agency FB" pitchFamily="34" charset="0"/>
              </a:rPr>
              <a:t>Time (term)- </a:t>
            </a:r>
            <a:r>
              <a:rPr lang="en-US" sz="2000" dirty="0" smtClean="0">
                <a:latin typeface="Agency FB" pitchFamily="34" charset="0"/>
              </a:rPr>
              <a:t>amount of time money is invested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Agency FB" pitchFamily="34" charset="0"/>
              </a:rPr>
              <a:t>(usually in years or months) 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Agency FB" pitchFamily="34" charset="0"/>
              </a:rPr>
              <a:t>Interest (rate)- </a:t>
            </a:r>
            <a:r>
              <a:rPr lang="en-US" sz="2000" dirty="0" smtClean="0">
                <a:latin typeface="Agency FB" pitchFamily="34" charset="0"/>
              </a:rPr>
              <a:t>money a financial institution pays  or charges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gency FB" pitchFamily="34" charset="0"/>
              </a:rPr>
              <a:t>Simple Interest = Principal x Rate x Time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Agency FB" pitchFamily="34" charset="0"/>
              </a:rPr>
              <a:t>APY- </a:t>
            </a:r>
            <a:r>
              <a:rPr lang="en-US" sz="2000" dirty="0" smtClean="0">
                <a:latin typeface="Agency FB" pitchFamily="34" charset="0"/>
              </a:rPr>
              <a:t>Annual Percentage Yield- Actual interest rate account pays per year with compounding included</a:t>
            </a:r>
          </a:p>
          <a:p>
            <a:pPr lvl="2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Truth in Savings Act states APY must be disclosed so that consumers can </a:t>
            </a:r>
            <a:r>
              <a:rPr lang="en-US" b="1" dirty="0" smtClean="0">
                <a:latin typeface="Agency FB" pitchFamily="34" charset="0"/>
              </a:rPr>
              <a:t>easily </a:t>
            </a:r>
            <a:r>
              <a:rPr lang="en-US" dirty="0" smtClean="0">
                <a:latin typeface="Agency FB" pitchFamily="34" charset="0"/>
              </a:rPr>
              <a:t>compare products/rates offered between various lending institutions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Agency FB" pitchFamily="34" charset="0"/>
              </a:rPr>
              <a:t>Compounding Interest-</a:t>
            </a:r>
            <a:r>
              <a:rPr lang="en-US" sz="2000" dirty="0" smtClean="0">
                <a:latin typeface="Agency FB" pitchFamily="34" charset="0"/>
              </a:rPr>
              <a:t> bank pays $ on principal and previously earned interest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Agency FB" pitchFamily="34" charset="0"/>
              </a:rPr>
              <a:t>the more times compounded, the more money you make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24000"/>
            <a:ext cx="1803883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000" dirty="0" smtClean="0"/>
              <a:t>The Power Of Compounding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5715000" cy="639762"/>
          </a:xfrm>
        </p:spPr>
        <p:txBody>
          <a:bodyPr/>
          <a:lstStyle/>
          <a:p>
            <a:r>
              <a:rPr lang="en-US" dirty="0" smtClean="0"/>
              <a:t>COMPOUNDING  5% ANNUALLY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381000" y="1905000"/>
          <a:ext cx="8382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878348"/>
                <a:gridCol w="2569953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BEGINNING 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 EARNED %5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ENDING BALANCE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$105.00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$110.25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$115.76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04800" y="3581400"/>
            <a:ext cx="7391400" cy="639762"/>
          </a:xfrm>
        </p:spPr>
        <p:txBody>
          <a:bodyPr/>
          <a:lstStyle/>
          <a:p>
            <a:r>
              <a:rPr lang="en-US" dirty="0" smtClean="0"/>
              <a:t>COMPOUNDING QUARTERLY (5% ÷ 4 = .0125)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57200" y="4495800"/>
          <a:ext cx="8686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036"/>
                <a:gridCol w="1697764"/>
                <a:gridCol w="1143000"/>
                <a:gridCol w="838200"/>
                <a:gridCol w="762000"/>
                <a:gridCol w="838200"/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BEGINNING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BAL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105.20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110.57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116.21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941387"/>
          </a:xfrm>
        </p:spPr>
        <p:txBody>
          <a:bodyPr/>
          <a:lstStyle/>
          <a:p>
            <a:r>
              <a:rPr lang="en-US" sz="4000" dirty="0" smtClean="0"/>
              <a:t>The Power of Compounding 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30725"/>
          </a:xfrm>
        </p:spPr>
        <p:txBody>
          <a:bodyPr/>
          <a:lstStyle/>
          <a:p>
            <a:r>
              <a:rPr lang="en-US" sz="2400" dirty="0" smtClean="0"/>
              <a:t>Here's an example: Two different individuals--Darryl and Cheryl, each 22 years old--have an extra $2,000 a year to invest or spend as they choose.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Darryl opens an Individual Retirement Account (IRA) to start saving.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Cheryl chooses to spend her $2,000.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dirty="0" smtClean="0"/>
              <a:t>In this example, Darryl's IRA earns 12% per year. Darryl saves $2,000 per year for six years, then never puts another cent into his IRA.</a:t>
            </a:r>
          </a:p>
          <a:p>
            <a:pPr lvl="1"/>
            <a:r>
              <a:rPr lang="en-US" dirty="0" smtClean="0"/>
              <a:t>Cheryl spends her $2,000 per year for six years. After that time, she invests $2,000 per year until she is 65 years old. Cheryl earns the same 12% interest per year that Darryl does.</a:t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 smtClean="0"/>
              <a:t>Study the chart on the next slide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CAREFULLY</a:t>
            </a:r>
            <a:r>
              <a:rPr lang="en-US" sz="2400" dirty="0" smtClean="0"/>
              <a:t>.  What does it tell you?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28125" r="42188" b="16667"/>
          <a:stretch>
            <a:fillRect/>
          </a:stretch>
        </p:blipFill>
        <p:spPr bwMode="auto">
          <a:xfrm>
            <a:off x="228600" y="1035627"/>
            <a:ext cx="7010400" cy="562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3917" y="1371600"/>
            <a:ext cx="180388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r>
              <a:rPr lang="en-US" dirty="0" smtClean="0"/>
              <a:t>What does this tell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941387"/>
          </a:xfrm>
        </p:spPr>
        <p:txBody>
          <a:bodyPr/>
          <a:lstStyle/>
          <a:p>
            <a:r>
              <a:rPr lang="en-US" sz="4000" dirty="0" smtClean="0"/>
              <a:t>The Power of Compounding 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943600"/>
          </a:xfrm>
        </p:spPr>
        <p:txBody>
          <a:bodyPr/>
          <a:lstStyle/>
          <a:p>
            <a:r>
              <a:rPr lang="en-US" dirty="0" smtClean="0"/>
              <a:t>The chart on the previous slide shows </a:t>
            </a:r>
            <a:r>
              <a:rPr lang="en-US" sz="2400" dirty="0" smtClean="0"/>
              <a:t>the value of Darryl's and Cheryl's respective IRAs, from the time they are 22 years old all the way</a:t>
            </a:r>
            <a:br>
              <a:rPr lang="en-US" sz="2400" dirty="0" smtClean="0"/>
            </a:br>
            <a:r>
              <a:rPr lang="en-US" sz="2400" dirty="0" smtClean="0"/>
              <a:t> to 65. </a:t>
            </a:r>
          </a:p>
          <a:p>
            <a:pPr>
              <a:buNone/>
            </a:pPr>
            <a:endParaRPr lang="en-US" sz="2000" dirty="0" smtClean="0"/>
          </a:p>
          <a:p>
            <a:pPr marL="509588" lvl="1"/>
            <a:r>
              <a:rPr lang="en-US" dirty="0" smtClean="0"/>
              <a:t>Darryl's total investment is </a:t>
            </a:r>
            <a:r>
              <a:rPr lang="en-US" b="1" dirty="0" smtClean="0"/>
              <a:t>$12,000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($2,000 /yr. for the </a:t>
            </a:r>
            <a:r>
              <a:rPr lang="en-US" u="sng" dirty="0" smtClean="0"/>
              <a:t>first</a:t>
            </a:r>
            <a:r>
              <a:rPr lang="en-US" dirty="0" smtClean="0"/>
              <a:t> </a:t>
            </a:r>
            <a:r>
              <a:rPr lang="en-US" b="1" dirty="0" smtClean="0"/>
              <a:t>6 yrs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09588" lvl="1"/>
            <a:r>
              <a:rPr lang="en-US" dirty="0" smtClean="0"/>
              <a:t>Cheryl's total investment is </a:t>
            </a:r>
            <a:r>
              <a:rPr lang="en-US" b="1" dirty="0" smtClean="0"/>
              <a:t>$74,000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($2,000/yr. for the </a:t>
            </a:r>
            <a:r>
              <a:rPr lang="en-US" u="sng" dirty="0" smtClean="0"/>
              <a:t>last</a:t>
            </a:r>
            <a:r>
              <a:rPr lang="en-US" dirty="0" smtClean="0"/>
              <a:t> </a:t>
            </a:r>
            <a:r>
              <a:rPr lang="en-US" b="1" dirty="0" smtClean="0"/>
              <a:t>37 yrs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  Source: </a:t>
            </a:r>
            <a:r>
              <a:rPr lang="en-US" sz="1800" dirty="0" smtClean="0">
                <a:hlinkClick r:id="rId2"/>
              </a:rPr>
              <a:t>http://www.mindyourfinances.com/money-management/savings/081104-04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dirty="0"/>
          </a:p>
        </p:txBody>
      </p:sp>
      <p:pic>
        <p:nvPicPr>
          <p:cNvPr id="1027" name="Picture 3" descr="C:\Documents and Settings\mmeo\Local Settings\Temporary Internet Files\Content.IE5\JXEM51HS\MC9003664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95800"/>
            <a:ext cx="1857418" cy="1718514"/>
          </a:xfrm>
          <a:prstGeom prst="rect">
            <a:avLst/>
          </a:prstGeom>
          <a:noFill/>
        </p:spPr>
      </p:pic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6705600" y="2362200"/>
            <a:ext cx="1905000" cy="1893888"/>
            <a:chOff x="4224" y="1488"/>
            <a:chExt cx="1200" cy="1193"/>
          </a:xfrm>
        </p:grpSpPr>
        <p:sp>
          <p:nvSpPr>
            <p:cNvPr id="10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4224" y="1488"/>
              <a:ext cx="1200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228" y="2218"/>
              <a:ext cx="1175" cy="459"/>
            </a:xfrm>
            <a:custGeom>
              <a:avLst/>
              <a:gdLst/>
              <a:ahLst/>
              <a:cxnLst>
                <a:cxn ang="0">
                  <a:pos x="16" y="47"/>
                </a:cxn>
                <a:cxn ang="0">
                  <a:pos x="1142" y="458"/>
                </a:cxn>
                <a:cxn ang="0">
                  <a:pos x="1142" y="458"/>
                </a:cxn>
                <a:cxn ang="0">
                  <a:pos x="1151" y="459"/>
                </a:cxn>
                <a:cxn ang="0">
                  <a:pos x="1161" y="458"/>
                </a:cxn>
                <a:cxn ang="0">
                  <a:pos x="1169" y="452"/>
                </a:cxn>
                <a:cxn ang="0">
                  <a:pos x="1174" y="444"/>
                </a:cxn>
                <a:cxn ang="0">
                  <a:pos x="1175" y="435"/>
                </a:cxn>
                <a:cxn ang="0">
                  <a:pos x="1172" y="425"/>
                </a:cxn>
                <a:cxn ang="0">
                  <a:pos x="1168" y="417"/>
                </a:cxn>
                <a:cxn ang="0">
                  <a:pos x="1159" y="412"/>
                </a:cxn>
                <a:cxn ang="0">
                  <a:pos x="1159" y="412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23" y="0"/>
                </a:cxn>
                <a:cxn ang="0">
                  <a:pos x="14" y="1"/>
                </a:cxn>
                <a:cxn ang="0">
                  <a:pos x="5" y="7"/>
                </a:cxn>
                <a:cxn ang="0">
                  <a:pos x="1" y="15"/>
                </a:cxn>
                <a:cxn ang="0">
                  <a:pos x="0" y="24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7"/>
                </a:cxn>
                <a:cxn ang="0">
                  <a:pos x="16" y="47"/>
                </a:cxn>
              </a:cxnLst>
              <a:rect l="0" t="0" r="r" b="b"/>
              <a:pathLst>
                <a:path w="1175" h="459">
                  <a:moveTo>
                    <a:pt x="16" y="47"/>
                  </a:moveTo>
                  <a:lnTo>
                    <a:pt x="1142" y="458"/>
                  </a:lnTo>
                  <a:lnTo>
                    <a:pt x="1142" y="458"/>
                  </a:lnTo>
                  <a:lnTo>
                    <a:pt x="1151" y="459"/>
                  </a:lnTo>
                  <a:lnTo>
                    <a:pt x="1161" y="458"/>
                  </a:lnTo>
                  <a:lnTo>
                    <a:pt x="1169" y="452"/>
                  </a:lnTo>
                  <a:lnTo>
                    <a:pt x="1174" y="444"/>
                  </a:lnTo>
                  <a:lnTo>
                    <a:pt x="1175" y="435"/>
                  </a:lnTo>
                  <a:lnTo>
                    <a:pt x="1172" y="425"/>
                  </a:lnTo>
                  <a:lnTo>
                    <a:pt x="1168" y="417"/>
                  </a:lnTo>
                  <a:lnTo>
                    <a:pt x="1159" y="412"/>
                  </a:lnTo>
                  <a:lnTo>
                    <a:pt x="1159" y="41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23" y="0"/>
                  </a:lnTo>
                  <a:lnTo>
                    <a:pt x="14" y="1"/>
                  </a:lnTo>
                  <a:lnTo>
                    <a:pt x="5" y="7"/>
                  </a:lnTo>
                  <a:lnTo>
                    <a:pt x="1" y="15"/>
                  </a:lnTo>
                  <a:lnTo>
                    <a:pt x="0" y="24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7"/>
                  </a:lnTo>
                  <a:lnTo>
                    <a:pt x="1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5005" y="2174"/>
              <a:ext cx="419" cy="379"/>
            </a:xfrm>
            <a:custGeom>
              <a:avLst/>
              <a:gdLst/>
              <a:ahLst/>
              <a:cxnLst>
                <a:cxn ang="0">
                  <a:pos x="417" y="145"/>
                </a:cxn>
                <a:cxn ang="0">
                  <a:pos x="413" y="146"/>
                </a:cxn>
                <a:cxn ang="0">
                  <a:pos x="412" y="144"/>
                </a:cxn>
                <a:cxn ang="0">
                  <a:pos x="415" y="142"/>
                </a:cxn>
                <a:cxn ang="0">
                  <a:pos x="415" y="139"/>
                </a:cxn>
                <a:cxn ang="0">
                  <a:pos x="412" y="139"/>
                </a:cxn>
                <a:cxn ang="0">
                  <a:pos x="411" y="140"/>
                </a:cxn>
                <a:cxn ang="0">
                  <a:pos x="408" y="138"/>
                </a:cxn>
                <a:cxn ang="0">
                  <a:pos x="412" y="136"/>
                </a:cxn>
                <a:cxn ang="0">
                  <a:pos x="412" y="133"/>
                </a:cxn>
                <a:cxn ang="0">
                  <a:pos x="408" y="135"/>
                </a:cxn>
                <a:cxn ang="0">
                  <a:pos x="381" y="138"/>
                </a:cxn>
                <a:cxn ang="0">
                  <a:pos x="329" y="138"/>
                </a:cxn>
                <a:cxn ang="0">
                  <a:pos x="335" y="62"/>
                </a:cxn>
                <a:cxn ang="0">
                  <a:pos x="309" y="29"/>
                </a:cxn>
                <a:cxn ang="0">
                  <a:pos x="275" y="7"/>
                </a:cxn>
                <a:cxn ang="0">
                  <a:pos x="230" y="0"/>
                </a:cxn>
                <a:cxn ang="0">
                  <a:pos x="193" y="35"/>
                </a:cxn>
                <a:cxn ang="0">
                  <a:pos x="177" y="31"/>
                </a:cxn>
                <a:cxn ang="0">
                  <a:pos x="178" y="59"/>
                </a:cxn>
                <a:cxn ang="0">
                  <a:pos x="105" y="132"/>
                </a:cxn>
                <a:cxn ang="0">
                  <a:pos x="69" y="109"/>
                </a:cxn>
                <a:cxn ang="0">
                  <a:pos x="49" y="123"/>
                </a:cxn>
                <a:cxn ang="0">
                  <a:pos x="16" y="163"/>
                </a:cxn>
                <a:cxn ang="0">
                  <a:pos x="0" y="189"/>
                </a:cxn>
                <a:cxn ang="0">
                  <a:pos x="9" y="192"/>
                </a:cxn>
                <a:cxn ang="0">
                  <a:pos x="32" y="181"/>
                </a:cxn>
                <a:cxn ang="0">
                  <a:pos x="52" y="181"/>
                </a:cxn>
                <a:cxn ang="0">
                  <a:pos x="96" y="235"/>
                </a:cxn>
                <a:cxn ang="0">
                  <a:pos x="196" y="321"/>
                </a:cxn>
                <a:cxn ang="0">
                  <a:pos x="271" y="375"/>
                </a:cxn>
                <a:cxn ang="0">
                  <a:pos x="295" y="363"/>
                </a:cxn>
                <a:cxn ang="0">
                  <a:pos x="328" y="324"/>
                </a:cxn>
                <a:cxn ang="0">
                  <a:pos x="345" y="297"/>
                </a:cxn>
                <a:cxn ang="0">
                  <a:pos x="336" y="293"/>
                </a:cxn>
                <a:cxn ang="0">
                  <a:pos x="311" y="305"/>
                </a:cxn>
                <a:cxn ang="0">
                  <a:pos x="295" y="310"/>
                </a:cxn>
                <a:cxn ang="0">
                  <a:pos x="269" y="275"/>
                </a:cxn>
                <a:cxn ang="0">
                  <a:pos x="292" y="222"/>
                </a:cxn>
                <a:cxn ang="0">
                  <a:pos x="342" y="216"/>
                </a:cxn>
                <a:cxn ang="0">
                  <a:pos x="392" y="201"/>
                </a:cxn>
                <a:cxn ang="0">
                  <a:pos x="394" y="197"/>
                </a:cxn>
                <a:cxn ang="0">
                  <a:pos x="393" y="196"/>
                </a:cxn>
                <a:cxn ang="0">
                  <a:pos x="389" y="197"/>
                </a:cxn>
                <a:cxn ang="0">
                  <a:pos x="388" y="196"/>
                </a:cxn>
                <a:cxn ang="0">
                  <a:pos x="392" y="192"/>
                </a:cxn>
                <a:cxn ang="0">
                  <a:pos x="391" y="190"/>
                </a:cxn>
                <a:cxn ang="0">
                  <a:pos x="388" y="191"/>
                </a:cxn>
                <a:cxn ang="0">
                  <a:pos x="386" y="192"/>
                </a:cxn>
                <a:cxn ang="0">
                  <a:pos x="385" y="190"/>
                </a:cxn>
                <a:cxn ang="0">
                  <a:pos x="388" y="188"/>
                </a:cxn>
                <a:cxn ang="0">
                  <a:pos x="388" y="185"/>
                </a:cxn>
                <a:cxn ang="0">
                  <a:pos x="385" y="185"/>
                </a:cxn>
                <a:cxn ang="0">
                  <a:pos x="358" y="190"/>
                </a:cxn>
                <a:cxn ang="0">
                  <a:pos x="306" y="190"/>
                </a:cxn>
                <a:cxn ang="0">
                  <a:pos x="316" y="170"/>
                </a:cxn>
                <a:cxn ang="0">
                  <a:pos x="367" y="164"/>
                </a:cxn>
                <a:cxn ang="0">
                  <a:pos x="417" y="149"/>
                </a:cxn>
                <a:cxn ang="0">
                  <a:pos x="419" y="146"/>
                </a:cxn>
              </a:cxnLst>
              <a:rect l="0" t="0" r="r" b="b"/>
              <a:pathLst>
                <a:path w="419" h="379">
                  <a:moveTo>
                    <a:pt x="419" y="145"/>
                  </a:moveTo>
                  <a:lnTo>
                    <a:pt x="418" y="145"/>
                  </a:lnTo>
                  <a:lnTo>
                    <a:pt x="418" y="145"/>
                  </a:lnTo>
                  <a:lnTo>
                    <a:pt x="417" y="145"/>
                  </a:lnTo>
                  <a:lnTo>
                    <a:pt x="417" y="145"/>
                  </a:lnTo>
                  <a:lnTo>
                    <a:pt x="414" y="146"/>
                  </a:lnTo>
                  <a:lnTo>
                    <a:pt x="414" y="146"/>
                  </a:lnTo>
                  <a:lnTo>
                    <a:pt x="413" y="146"/>
                  </a:lnTo>
                  <a:lnTo>
                    <a:pt x="413" y="146"/>
                  </a:lnTo>
                  <a:lnTo>
                    <a:pt x="412" y="145"/>
                  </a:lnTo>
                  <a:lnTo>
                    <a:pt x="412" y="144"/>
                  </a:lnTo>
                  <a:lnTo>
                    <a:pt x="412" y="144"/>
                  </a:lnTo>
                  <a:lnTo>
                    <a:pt x="412" y="144"/>
                  </a:lnTo>
                  <a:lnTo>
                    <a:pt x="413" y="143"/>
                  </a:lnTo>
                  <a:lnTo>
                    <a:pt x="415" y="142"/>
                  </a:lnTo>
                  <a:lnTo>
                    <a:pt x="415" y="142"/>
                  </a:lnTo>
                  <a:lnTo>
                    <a:pt x="415" y="140"/>
                  </a:lnTo>
                  <a:lnTo>
                    <a:pt x="415" y="140"/>
                  </a:lnTo>
                  <a:lnTo>
                    <a:pt x="415" y="139"/>
                  </a:lnTo>
                  <a:lnTo>
                    <a:pt x="415" y="139"/>
                  </a:lnTo>
                  <a:lnTo>
                    <a:pt x="414" y="139"/>
                  </a:lnTo>
                  <a:lnTo>
                    <a:pt x="414" y="139"/>
                  </a:lnTo>
                  <a:lnTo>
                    <a:pt x="413" y="139"/>
                  </a:lnTo>
                  <a:lnTo>
                    <a:pt x="412" y="139"/>
                  </a:lnTo>
                  <a:lnTo>
                    <a:pt x="412" y="139"/>
                  </a:lnTo>
                  <a:lnTo>
                    <a:pt x="411" y="140"/>
                  </a:lnTo>
                  <a:lnTo>
                    <a:pt x="411" y="140"/>
                  </a:lnTo>
                  <a:lnTo>
                    <a:pt x="411" y="140"/>
                  </a:lnTo>
                  <a:lnTo>
                    <a:pt x="410" y="140"/>
                  </a:lnTo>
                  <a:lnTo>
                    <a:pt x="410" y="139"/>
                  </a:lnTo>
                  <a:lnTo>
                    <a:pt x="408" y="139"/>
                  </a:lnTo>
                  <a:lnTo>
                    <a:pt x="408" y="138"/>
                  </a:lnTo>
                  <a:lnTo>
                    <a:pt x="408" y="138"/>
                  </a:lnTo>
                  <a:lnTo>
                    <a:pt x="410" y="137"/>
                  </a:lnTo>
                  <a:lnTo>
                    <a:pt x="412" y="136"/>
                  </a:lnTo>
                  <a:lnTo>
                    <a:pt x="412" y="136"/>
                  </a:lnTo>
                  <a:lnTo>
                    <a:pt x="412" y="135"/>
                  </a:lnTo>
                  <a:lnTo>
                    <a:pt x="412" y="135"/>
                  </a:lnTo>
                  <a:lnTo>
                    <a:pt x="412" y="135"/>
                  </a:lnTo>
                  <a:lnTo>
                    <a:pt x="412" y="133"/>
                  </a:lnTo>
                  <a:lnTo>
                    <a:pt x="411" y="133"/>
                  </a:lnTo>
                  <a:lnTo>
                    <a:pt x="411" y="133"/>
                  </a:lnTo>
                  <a:lnTo>
                    <a:pt x="410" y="133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7" y="135"/>
                  </a:lnTo>
                  <a:lnTo>
                    <a:pt x="394" y="137"/>
                  </a:lnTo>
                  <a:lnTo>
                    <a:pt x="381" y="138"/>
                  </a:lnTo>
                  <a:lnTo>
                    <a:pt x="368" y="139"/>
                  </a:lnTo>
                  <a:lnTo>
                    <a:pt x="355" y="139"/>
                  </a:lnTo>
                  <a:lnTo>
                    <a:pt x="342" y="139"/>
                  </a:lnTo>
                  <a:lnTo>
                    <a:pt x="329" y="138"/>
                  </a:lnTo>
                  <a:lnTo>
                    <a:pt x="316" y="137"/>
                  </a:lnTo>
                  <a:lnTo>
                    <a:pt x="303" y="135"/>
                  </a:lnTo>
                  <a:lnTo>
                    <a:pt x="334" y="70"/>
                  </a:lnTo>
                  <a:lnTo>
                    <a:pt x="335" y="62"/>
                  </a:lnTo>
                  <a:lnTo>
                    <a:pt x="332" y="54"/>
                  </a:lnTo>
                  <a:lnTo>
                    <a:pt x="326" y="46"/>
                  </a:lnTo>
                  <a:lnTo>
                    <a:pt x="319" y="38"/>
                  </a:lnTo>
                  <a:lnTo>
                    <a:pt x="309" y="29"/>
                  </a:lnTo>
                  <a:lnTo>
                    <a:pt x="300" y="21"/>
                  </a:lnTo>
                  <a:lnTo>
                    <a:pt x="290" y="15"/>
                  </a:lnTo>
                  <a:lnTo>
                    <a:pt x="283" y="10"/>
                  </a:lnTo>
                  <a:lnTo>
                    <a:pt x="275" y="7"/>
                  </a:lnTo>
                  <a:lnTo>
                    <a:pt x="265" y="4"/>
                  </a:lnTo>
                  <a:lnTo>
                    <a:pt x="253" y="2"/>
                  </a:lnTo>
                  <a:lnTo>
                    <a:pt x="242" y="0"/>
                  </a:lnTo>
                  <a:lnTo>
                    <a:pt x="230" y="0"/>
                  </a:lnTo>
                  <a:lnTo>
                    <a:pt x="220" y="0"/>
                  </a:lnTo>
                  <a:lnTo>
                    <a:pt x="212" y="3"/>
                  </a:lnTo>
                  <a:lnTo>
                    <a:pt x="207" y="8"/>
                  </a:lnTo>
                  <a:lnTo>
                    <a:pt x="193" y="35"/>
                  </a:lnTo>
                  <a:lnTo>
                    <a:pt x="191" y="34"/>
                  </a:lnTo>
                  <a:lnTo>
                    <a:pt x="186" y="33"/>
                  </a:lnTo>
                  <a:lnTo>
                    <a:pt x="181" y="32"/>
                  </a:lnTo>
                  <a:lnTo>
                    <a:pt x="177" y="31"/>
                  </a:lnTo>
                  <a:lnTo>
                    <a:pt x="167" y="51"/>
                  </a:lnTo>
                  <a:lnTo>
                    <a:pt x="171" y="53"/>
                  </a:lnTo>
                  <a:lnTo>
                    <a:pt x="174" y="55"/>
                  </a:lnTo>
                  <a:lnTo>
                    <a:pt x="178" y="59"/>
                  </a:lnTo>
                  <a:lnTo>
                    <a:pt x="180" y="61"/>
                  </a:lnTo>
                  <a:lnTo>
                    <a:pt x="136" y="156"/>
                  </a:lnTo>
                  <a:lnTo>
                    <a:pt x="119" y="143"/>
                  </a:lnTo>
                  <a:lnTo>
                    <a:pt x="105" y="132"/>
                  </a:lnTo>
                  <a:lnTo>
                    <a:pt x="92" y="124"/>
                  </a:lnTo>
                  <a:lnTo>
                    <a:pt x="82" y="117"/>
                  </a:lnTo>
                  <a:lnTo>
                    <a:pt x="74" y="112"/>
                  </a:lnTo>
                  <a:lnTo>
                    <a:pt x="69" y="109"/>
                  </a:lnTo>
                  <a:lnTo>
                    <a:pt x="66" y="107"/>
                  </a:lnTo>
                  <a:lnTo>
                    <a:pt x="64" y="106"/>
                  </a:lnTo>
                  <a:lnTo>
                    <a:pt x="56" y="114"/>
                  </a:lnTo>
                  <a:lnTo>
                    <a:pt x="49" y="123"/>
                  </a:lnTo>
                  <a:lnTo>
                    <a:pt x="41" y="132"/>
                  </a:lnTo>
                  <a:lnTo>
                    <a:pt x="32" y="142"/>
                  </a:lnTo>
                  <a:lnTo>
                    <a:pt x="24" y="152"/>
                  </a:lnTo>
                  <a:lnTo>
                    <a:pt x="16" y="163"/>
                  </a:lnTo>
                  <a:lnTo>
                    <a:pt x="9" y="172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0" y="189"/>
                  </a:lnTo>
                  <a:lnTo>
                    <a:pt x="2" y="191"/>
                  </a:lnTo>
                  <a:lnTo>
                    <a:pt x="3" y="192"/>
                  </a:lnTo>
                  <a:lnTo>
                    <a:pt x="5" y="192"/>
                  </a:lnTo>
                  <a:lnTo>
                    <a:pt x="9" y="192"/>
                  </a:lnTo>
                  <a:lnTo>
                    <a:pt x="13" y="190"/>
                  </a:lnTo>
                  <a:lnTo>
                    <a:pt x="19" y="188"/>
                  </a:lnTo>
                  <a:lnTo>
                    <a:pt x="25" y="184"/>
                  </a:lnTo>
                  <a:lnTo>
                    <a:pt x="32" y="181"/>
                  </a:lnTo>
                  <a:lnTo>
                    <a:pt x="39" y="176"/>
                  </a:lnTo>
                  <a:lnTo>
                    <a:pt x="45" y="170"/>
                  </a:lnTo>
                  <a:lnTo>
                    <a:pt x="48" y="174"/>
                  </a:lnTo>
                  <a:lnTo>
                    <a:pt x="52" y="181"/>
                  </a:lnTo>
                  <a:lnTo>
                    <a:pt x="61" y="191"/>
                  </a:lnTo>
                  <a:lnTo>
                    <a:pt x="70" y="204"/>
                  </a:lnTo>
                  <a:lnTo>
                    <a:pt x="82" y="220"/>
                  </a:lnTo>
                  <a:lnTo>
                    <a:pt x="96" y="235"/>
                  </a:lnTo>
                  <a:lnTo>
                    <a:pt x="110" y="252"/>
                  </a:lnTo>
                  <a:lnTo>
                    <a:pt x="127" y="267"/>
                  </a:lnTo>
                  <a:lnTo>
                    <a:pt x="164" y="297"/>
                  </a:lnTo>
                  <a:lnTo>
                    <a:pt x="196" y="321"/>
                  </a:lnTo>
                  <a:lnTo>
                    <a:pt x="222" y="341"/>
                  </a:lnTo>
                  <a:lnTo>
                    <a:pt x="243" y="356"/>
                  </a:lnTo>
                  <a:lnTo>
                    <a:pt x="259" y="366"/>
                  </a:lnTo>
                  <a:lnTo>
                    <a:pt x="271" y="375"/>
                  </a:lnTo>
                  <a:lnTo>
                    <a:pt x="277" y="378"/>
                  </a:lnTo>
                  <a:lnTo>
                    <a:pt x="279" y="379"/>
                  </a:lnTo>
                  <a:lnTo>
                    <a:pt x="288" y="371"/>
                  </a:lnTo>
                  <a:lnTo>
                    <a:pt x="295" y="363"/>
                  </a:lnTo>
                  <a:lnTo>
                    <a:pt x="303" y="353"/>
                  </a:lnTo>
                  <a:lnTo>
                    <a:pt x="311" y="344"/>
                  </a:lnTo>
                  <a:lnTo>
                    <a:pt x="320" y="334"/>
                  </a:lnTo>
                  <a:lnTo>
                    <a:pt x="328" y="324"/>
                  </a:lnTo>
                  <a:lnTo>
                    <a:pt x="336" y="313"/>
                  </a:lnTo>
                  <a:lnTo>
                    <a:pt x="343" y="302"/>
                  </a:lnTo>
                  <a:lnTo>
                    <a:pt x="345" y="300"/>
                  </a:lnTo>
                  <a:lnTo>
                    <a:pt x="345" y="297"/>
                  </a:lnTo>
                  <a:lnTo>
                    <a:pt x="343" y="294"/>
                  </a:lnTo>
                  <a:lnTo>
                    <a:pt x="342" y="293"/>
                  </a:lnTo>
                  <a:lnTo>
                    <a:pt x="340" y="293"/>
                  </a:lnTo>
                  <a:lnTo>
                    <a:pt x="336" y="293"/>
                  </a:lnTo>
                  <a:lnTo>
                    <a:pt x="330" y="295"/>
                  </a:lnTo>
                  <a:lnTo>
                    <a:pt x="324" y="298"/>
                  </a:lnTo>
                  <a:lnTo>
                    <a:pt x="319" y="301"/>
                  </a:lnTo>
                  <a:lnTo>
                    <a:pt x="311" y="305"/>
                  </a:lnTo>
                  <a:lnTo>
                    <a:pt x="306" y="310"/>
                  </a:lnTo>
                  <a:lnTo>
                    <a:pt x="300" y="315"/>
                  </a:lnTo>
                  <a:lnTo>
                    <a:pt x="298" y="313"/>
                  </a:lnTo>
                  <a:lnTo>
                    <a:pt x="295" y="310"/>
                  </a:lnTo>
                  <a:lnTo>
                    <a:pt x="290" y="304"/>
                  </a:lnTo>
                  <a:lnTo>
                    <a:pt x="284" y="295"/>
                  </a:lnTo>
                  <a:lnTo>
                    <a:pt x="277" y="286"/>
                  </a:lnTo>
                  <a:lnTo>
                    <a:pt x="269" y="275"/>
                  </a:lnTo>
                  <a:lnTo>
                    <a:pt x="259" y="263"/>
                  </a:lnTo>
                  <a:lnTo>
                    <a:pt x="249" y="252"/>
                  </a:lnTo>
                  <a:lnTo>
                    <a:pt x="264" y="219"/>
                  </a:lnTo>
                  <a:lnTo>
                    <a:pt x="292" y="222"/>
                  </a:lnTo>
                  <a:lnTo>
                    <a:pt x="306" y="221"/>
                  </a:lnTo>
                  <a:lnTo>
                    <a:pt x="317" y="220"/>
                  </a:lnTo>
                  <a:lnTo>
                    <a:pt x="330" y="219"/>
                  </a:lnTo>
                  <a:lnTo>
                    <a:pt x="342" y="216"/>
                  </a:lnTo>
                  <a:lnTo>
                    <a:pt x="355" y="213"/>
                  </a:lnTo>
                  <a:lnTo>
                    <a:pt x="367" y="209"/>
                  </a:lnTo>
                  <a:lnTo>
                    <a:pt x="380" y="205"/>
                  </a:lnTo>
                  <a:lnTo>
                    <a:pt x="392" y="201"/>
                  </a:lnTo>
                  <a:lnTo>
                    <a:pt x="394" y="200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4" y="197"/>
                  </a:lnTo>
                  <a:lnTo>
                    <a:pt x="394" y="197"/>
                  </a:lnTo>
                  <a:lnTo>
                    <a:pt x="394" y="196"/>
                  </a:lnTo>
                  <a:lnTo>
                    <a:pt x="393" y="196"/>
                  </a:lnTo>
                  <a:lnTo>
                    <a:pt x="393" y="196"/>
                  </a:lnTo>
                  <a:lnTo>
                    <a:pt x="392" y="196"/>
                  </a:lnTo>
                  <a:lnTo>
                    <a:pt x="391" y="197"/>
                  </a:lnTo>
                  <a:lnTo>
                    <a:pt x="389" y="197"/>
                  </a:lnTo>
                  <a:lnTo>
                    <a:pt x="389" y="197"/>
                  </a:lnTo>
                  <a:lnTo>
                    <a:pt x="388" y="197"/>
                  </a:lnTo>
                  <a:lnTo>
                    <a:pt x="388" y="197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5"/>
                  </a:lnTo>
                  <a:lnTo>
                    <a:pt x="388" y="195"/>
                  </a:lnTo>
                  <a:lnTo>
                    <a:pt x="391" y="194"/>
                  </a:lnTo>
                  <a:lnTo>
                    <a:pt x="392" y="192"/>
                  </a:lnTo>
                  <a:lnTo>
                    <a:pt x="392" y="192"/>
                  </a:lnTo>
                  <a:lnTo>
                    <a:pt x="392" y="192"/>
                  </a:lnTo>
                  <a:lnTo>
                    <a:pt x="392" y="191"/>
                  </a:lnTo>
                  <a:lnTo>
                    <a:pt x="391" y="190"/>
                  </a:lnTo>
                  <a:lnTo>
                    <a:pt x="391" y="190"/>
                  </a:lnTo>
                  <a:lnTo>
                    <a:pt x="389" y="190"/>
                  </a:lnTo>
                  <a:lnTo>
                    <a:pt x="389" y="190"/>
                  </a:lnTo>
                  <a:lnTo>
                    <a:pt x="388" y="191"/>
                  </a:lnTo>
                  <a:lnTo>
                    <a:pt x="388" y="191"/>
                  </a:lnTo>
                  <a:lnTo>
                    <a:pt x="387" y="191"/>
                  </a:lnTo>
                  <a:lnTo>
                    <a:pt x="386" y="192"/>
                  </a:lnTo>
                  <a:lnTo>
                    <a:pt x="386" y="192"/>
                  </a:lnTo>
                  <a:lnTo>
                    <a:pt x="386" y="192"/>
                  </a:lnTo>
                  <a:lnTo>
                    <a:pt x="385" y="191"/>
                  </a:lnTo>
                  <a:lnTo>
                    <a:pt x="385" y="190"/>
                  </a:lnTo>
                  <a:lnTo>
                    <a:pt x="385" y="190"/>
                  </a:lnTo>
                  <a:lnTo>
                    <a:pt x="385" y="189"/>
                  </a:lnTo>
                  <a:lnTo>
                    <a:pt x="386" y="189"/>
                  </a:lnTo>
                  <a:lnTo>
                    <a:pt x="387" y="188"/>
                  </a:lnTo>
                  <a:lnTo>
                    <a:pt x="388" y="188"/>
                  </a:lnTo>
                  <a:lnTo>
                    <a:pt x="388" y="187"/>
                  </a:lnTo>
                  <a:lnTo>
                    <a:pt x="388" y="187"/>
                  </a:lnTo>
                  <a:lnTo>
                    <a:pt x="388" y="185"/>
                  </a:lnTo>
                  <a:lnTo>
                    <a:pt x="388" y="185"/>
                  </a:lnTo>
                  <a:lnTo>
                    <a:pt x="387" y="185"/>
                  </a:lnTo>
                  <a:lnTo>
                    <a:pt x="387" y="185"/>
                  </a:lnTo>
                  <a:lnTo>
                    <a:pt x="386" y="185"/>
                  </a:lnTo>
                  <a:lnTo>
                    <a:pt x="385" y="185"/>
                  </a:lnTo>
                  <a:lnTo>
                    <a:pt x="385" y="185"/>
                  </a:lnTo>
                  <a:lnTo>
                    <a:pt x="384" y="187"/>
                  </a:lnTo>
                  <a:lnTo>
                    <a:pt x="371" y="189"/>
                  </a:lnTo>
                  <a:lnTo>
                    <a:pt x="358" y="190"/>
                  </a:lnTo>
                  <a:lnTo>
                    <a:pt x="345" y="191"/>
                  </a:lnTo>
                  <a:lnTo>
                    <a:pt x="332" y="191"/>
                  </a:lnTo>
                  <a:lnTo>
                    <a:pt x="319" y="191"/>
                  </a:lnTo>
                  <a:lnTo>
                    <a:pt x="306" y="190"/>
                  </a:lnTo>
                  <a:lnTo>
                    <a:pt x="292" y="189"/>
                  </a:lnTo>
                  <a:lnTo>
                    <a:pt x="279" y="187"/>
                  </a:lnTo>
                  <a:lnTo>
                    <a:pt x="289" y="166"/>
                  </a:lnTo>
                  <a:lnTo>
                    <a:pt x="316" y="170"/>
                  </a:lnTo>
                  <a:lnTo>
                    <a:pt x="329" y="170"/>
                  </a:lnTo>
                  <a:lnTo>
                    <a:pt x="342" y="169"/>
                  </a:lnTo>
                  <a:lnTo>
                    <a:pt x="354" y="166"/>
                  </a:lnTo>
                  <a:lnTo>
                    <a:pt x="367" y="164"/>
                  </a:lnTo>
                  <a:lnTo>
                    <a:pt x="379" y="162"/>
                  </a:lnTo>
                  <a:lnTo>
                    <a:pt x="392" y="158"/>
                  </a:lnTo>
                  <a:lnTo>
                    <a:pt x="404" y="153"/>
                  </a:lnTo>
                  <a:lnTo>
                    <a:pt x="417" y="149"/>
                  </a:lnTo>
                  <a:lnTo>
                    <a:pt x="418" y="148"/>
                  </a:lnTo>
                  <a:lnTo>
                    <a:pt x="419" y="148"/>
                  </a:lnTo>
                  <a:lnTo>
                    <a:pt x="419" y="146"/>
                  </a:lnTo>
                  <a:lnTo>
                    <a:pt x="419" y="146"/>
                  </a:lnTo>
                  <a:lnTo>
                    <a:pt x="419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5254" y="2219"/>
              <a:ext cx="23" cy="23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2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3" y="13"/>
                </a:cxn>
                <a:cxn ang="0">
                  <a:pos x="22" y="17"/>
                </a:cxn>
                <a:cxn ang="0">
                  <a:pos x="20" y="21"/>
                </a:cxn>
                <a:cxn ang="0">
                  <a:pos x="15" y="23"/>
                </a:cxn>
                <a:cxn ang="0">
                  <a:pos x="10" y="23"/>
                </a:cxn>
                <a:cxn ang="0">
                  <a:pos x="6" y="22"/>
                </a:cxn>
              </a:cxnLst>
              <a:rect l="0" t="0" r="r" b="b"/>
              <a:pathLst>
                <a:path w="23" h="23">
                  <a:moveTo>
                    <a:pt x="6" y="22"/>
                  </a:move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321" y="1490"/>
              <a:ext cx="881" cy="802"/>
            </a:xfrm>
            <a:custGeom>
              <a:avLst/>
              <a:gdLst/>
              <a:ahLst/>
              <a:cxnLst>
                <a:cxn ang="0">
                  <a:pos x="565" y="5"/>
                </a:cxn>
                <a:cxn ang="0">
                  <a:pos x="492" y="0"/>
                </a:cxn>
                <a:cxn ang="0">
                  <a:pos x="502" y="64"/>
                </a:cxn>
                <a:cxn ang="0">
                  <a:pos x="563" y="70"/>
                </a:cxn>
                <a:cxn ang="0">
                  <a:pos x="656" y="103"/>
                </a:cxn>
                <a:cxn ang="0">
                  <a:pos x="754" y="185"/>
                </a:cxn>
                <a:cxn ang="0">
                  <a:pos x="805" y="298"/>
                </a:cxn>
                <a:cxn ang="0">
                  <a:pos x="803" y="427"/>
                </a:cxn>
                <a:cxn ang="0">
                  <a:pos x="763" y="527"/>
                </a:cxn>
                <a:cxn ang="0">
                  <a:pos x="721" y="586"/>
                </a:cxn>
                <a:cxn ang="0">
                  <a:pos x="668" y="636"/>
                </a:cxn>
                <a:cxn ang="0">
                  <a:pos x="606" y="678"/>
                </a:cxn>
                <a:cxn ang="0">
                  <a:pos x="538" y="711"/>
                </a:cxn>
                <a:cxn ang="0">
                  <a:pos x="467" y="731"/>
                </a:cxn>
                <a:cxn ang="0">
                  <a:pos x="395" y="738"/>
                </a:cxn>
                <a:cxn ang="0">
                  <a:pos x="325" y="732"/>
                </a:cxn>
                <a:cxn ang="0">
                  <a:pos x="226" y="700"/>
                </a:cxn>
                <a:cxn ang="0">
                  <a:pos x="128" y="618"/>
                </a:cxn>
                <a:cxn ang="0">
                  <a:pos x="77" y="505"/>
                </a:cxn>
                <a:cxn ang="0">
                  <a:pos x="79" y="375"/>
                </a:cxn>
                <a:cxn ang="0">
                  <a:pos x="119" y="276"/>
                </a:cxn>
                <a:cxn ang="0">
                  <a:pos x="161" y="218"/>
                </a:cxn>
                <a:cxn ang="0">
                  <a:pos x="213" y="166"/>
                </a:cxn>
                <a:cxn ang="0">
                  <a:pos x="274" y="125"/>
                </a:cxn>
                <a:cxn ang="0">
                  <a:pos x="344" y="91"/>
                </a:cxn>
                <a:cxn ang="0">
                  <a:pos x="418" y="70"/>
                </a:cxn>
                <a:cxn ang="0">
                  <a:pos x="434" y="5"/>
                </a:cxn>
                <a:cxn ang="0">
                  <a:pos x="346" y="25"/>
                </a:cxn>
                <a:cxn ang="0">
                  <a:pos x="262" y="61"/>
                </a:cxn>
                <a:cxn ang="0">
                  <a:pos x="187" y="108"/>
                </a:cxn>
                <a:cxn ang="0">
                  <a:pos x="122" y="167"/>
                </a:cxn>
                <a:cxn ang="0">
                  <a:pos x="69" y="234"/>
                </a:cxn>
                <a:cxn ang="0">
                  <a:pos x="21" y="330"/>
                </a:cxn>
                <a:cxn ang="0">
                  <a:pos x="1" y="487"/>
                </a:cxn>
                <a:cxn ang="0">
                  <a:pos x="47" y="628"/>
                </a:cxn>
                <a:cxn ang="0">
                  <a:pos x="151" y="736"/>
                </a:cxn>
                <a:cxn ang="0">
                  <a:pos x="283" y="791"/>
                </a:cxn>
                <a:cxn ang="0">
                  <a:pos x="366" y="802"/>
                </a:cxn>
                <a:cxn ang="0">
                  <a:pos x="452" y="797"/>
                </a:cxn>
                <a:cxn ang="0">
                  <a:pos x="537" y="776"/>
                </a:cxn>
                <a:cxn ang="0">
                  <a:pos x="619" y="742"/>
                </a:cxn>
                <a:cxn ang="0">
                  <a:pos x="694" y="694"/>
                </a:cxn>
                <a:cxn ang="0">
                  <a:pos x="759" y="636"/>
                </a:cxn>
                <a:cxn ang="0">
                  <a:pos x="812" y="569"/>
                </a:cxn>
                <a:cxn ang="0">
                  <a:pos x="859" y="472"/>
                </a:cxn>
                <a:cxn ang="0">
                  <a:pos x="880" y="316"/>
                </a:cxn>
                <a:cxn ang="0">
                  <a:pos x="833" y="175"/>
                </a:cxn>
                <a:cxn ang="0">
                  <a:pos x="731" y="67"/>
                </a:cxn>
              </a:cxnLst>
              <a:rect l="0" t="0" r="r" b="b"/>
              <a:pathLst>
                <a:path w="881" h="802">
                  <a:moveTo>
                    <a:pt x="619" y="16"/>
                  </a:moveTo>
                  <a:lnTo>
                    <a:pt x="602" y="11"/>
                  </a:lnTo>
                  <a:lnTo>
                    <a:pt x="584" y="7"/>
                  </a:lnTo>
                  <a:lnTo>
                    <a:pt x="565" y="5"/>
                  </a:lnTo>
                  <a:lnTo>
                    <a:pt x="547" y="3"/>
                  </a:lnTo>
                  <a:lnTo>
                    <a:pt x="528" y="0"/>
                  </a:lnTo>
                  <a:lnTo>
                    <a:pt x="510" y="0"/>
                  </a:lnTo>
                  <a:lnTo>
                    <a:pt x="492" y="0"/>
                  </a:lnTo>
                  <a:lnTo>
                    <a:pt x="473" y="0"/>
                  </a:lnTo>
                  <a:lnTo>
                    <a:pt x="473" y="65"/>
                  </a:lnTo>
                  <a:lnTo>
                    <a:pt x="488" y="64"/>
                  </a:lnTo>
                  <a:lnTo>
                    <a:pt x="502" y="64"/>
                  </a:lnTo>
                  <a:lnTo>
                    <a:pt x="518" y="65"/>
                  </a:lnTo>
                  <a:lnTo>
                    <a:pt x="533" y="67"/>
                  </a:lnTo>
                  <a:lnTo>
                    <a:pt x="547" y="68"/>
                  </a:lnTo>
                  <a:lnTo>
                    <a:pt x="563" y="70"/>
                  </a:lnTo>
                  <a:lnTo>
                    <a:pt x="577" y="74"/>
                  </a:lnTo>
                  <a:lnTo>
                    <a:pt x="591" y="77"/>
                  </a:lnTo>
                  <a:lnTo>
                    <a:pt x="624" y="89"/>
                  </a:lnTo>
                  <a:lnTo>
                    <a:pt x="656" y="103"/>
                  </a:lnTo>
                  <a:lnTo>
                    <a:pt x="684" y="120"/>
                  </a:lnTo>
                  <a:lnTo>
                    <a:pt x="710" y="139"/>
                  </a:lnTo>
                  <a:lnTo>
                    <a:pt x="734" y="161"/>
                  </a:lnTo>
                  <a:lnTo>
                    <a:pt x="754" y="185"/>
                  </a:lnTo>
                  <a:lnTo>
                    <a:pt x="771" y="211"/>
                  </a:lnTo>
                  <a:lnTo>
                    <a:pt x="786" y="238"/>
                  </a:lnTo>
                  <a:lnTo>
                    <a:pt x="797" y="268"/>
                  </a:lnTo>
                  <a:lnTo>
                    <a:pt x="805" y="298"/>
                  </a:lnTo>
                  <a:lnTo>
                    <a:pt x="810" y="329"/>
                  </a:lnTo>
                  <a:lnTo>
                    <a:pt x="811" y="361"/>
                  </a:lnTo>
                  <a:lnTo>
                    <a:pt x="809" y="394"/>
                  </a:lnTo>
                  <a:lnTo>
                    <a:pt x="803" y="427"/>
                  </a:lnTo>
                  <a:lnTo>
                    <a:pt x="792" y="461"/>
                  </a:lnTo>
                  <a:lnTo>
                    <a:pt x="779" y="495"/>
                  </a:lnTo>
                  <a:lnTo>
                    <a:pt x="771" y="511"/>
                  </a:lnTo>
                  <a:lnTo>
                    <a:pt x="763" y="527"/>
                  </a:lnTo>
                  <a:lnTo>
                    <a:pt x="753" y="542"/>
                  </a:lnTo>
                  <a:lnTo>
                    <a:pt x="742" y="557"/>
                  </a:lnTo>
                  <a:lnTo>
                    <a:pt x="732" y="571"/>
                  </a:lnTo>
                  <a:lnTo>
                    <a:pt x="721" y="586"/>
                  </a:lnTo>
                  <a:lnTo>
                    <a:pt x="708" y="599"/>
                  </a:lnTo>
                  <a:lnTo>
                    <a:pt x="696" y="612"/>
                  </a:lnTo>
                  <a:lnTo>
                    <a:pt x="682" y="625"/>
                  </a:lnTo>
                  <a:lnTo>
                    <a:pt x="668" y="636"/>
                  </a:lnTo>
                  <a:lnTo>
                    <a:pt x="654" y="648"/>
                  </a:lnTo>
                  <a:lnTo>
                    <a:pt x="638" y="659"/>
                  </a:lnTo>
                  <a:lnTo>
                    <a:pt x="623" y="668"/>
                  </a:lnTo>
                  <a:lnTo>
                    <a:pt x="606" y="678"/>
                  </a:lnTo>
                  <a:lnTo>
                    <a:pt x="590" y="687"/>
                  </a:lnTo>
                  <a:lnTo>
                    <a:pt x="573" y="696"/>
                  </a:lnTo>
                  <a:lnTo>
                    <a:pt x="556" y="704"/>
                  </a:lnTo>
                  <a:lnTo>
                    <a:pt x="538" y="711"/>
                  </a:lnTo>
                  <a:lnTo>
                    <a:pt x="520" y="717"/>
                  </a:lnTo>
                  <a:lnTo>
                    <a:pt x="502" y="722"/>
                  </a:lnTo>
                  <a:lnTo>
                    <a:pt x="485" y="726"/>
                  </a:lnTo>
                  <a:lnTo>
                    <a:pt x="467" y="731"/>
                  </a:lnTo>
                  <a:lnTo>
                    <a:pt x="449" y="733"/>
                  </a:lnTo>
                  <a:lnTo>
                    <a:pt x="431" y="736"/>
                  </a:lnTo>
                  <a:lnTo>
                    <a:pt x="414" y="738"/>
                  </a:lnTo>
                  <a:lnTo>
                    <a:pt x="395" y="738"/>
                  </a:lnTo>
                  <a:lnTo>
                    <a:pt x="377" y="738"/>
                  </a:lnTo>
                  <a:lnTo>
                    <a:pt x="359" y="737"/>
                  </a:lnTo>
                  <a:lnTo>
                    <a:pt x="343" y="736"/>
                  </a:lnTo>
                  <a:lnTo>
                    <a:pt x="325" y="732"/>
                  </a:lnTo>
                  <a:lnTo>
                    <a:pt x="307" y="730"/>
                  </a:lnTo>
                  <a:lnTo>
                    <a:pt x="291" y="725"/>
                  </a:lnTo>
                  <a:lnTo>
                    <a:pt x="256" y="715"/>
                  </a:lnTo>
                  <a:lnTo>
                    <a:pt x="226" y="700"/>
                  </a:lnTo>
                  <a:lnTo>
                    <a:pt x="197" y="683"/>
                  </a:lnTo>
                  <a:lnTo>
                    <a:pt x="171" y="664"/>
                  </a:lnTo>
                  <a:lnTo>
                    <a:pt x="148" y="642"/>
                  </a:lnTo>
                  <a:lnTo>
                    <a:pt x="128" y="618"/>
                  </a:lnTo>
                  <a:lnTo>
                    <a:pt x="110" y="593"/>
                  </a:lnTo>
                  <a:lnTo>
                    <a:pt x="96" y="564"/>
                  </a:lnTo>
                  <a:lnTo>
                    <a:pt x="85" y="536"/>
                  </a:lnTo>
                  <a:lnTo>
                    <a:pt x="77" y="505"/>
                  </a:lnTo>
                  <a:lnTo>
                    <a:pt x="72" y="474"/>
                  </a:lnTo>
                  <a:lnTo>
                    <a:pt x="71" y="441"/>
                  </a:lnTo>
                  <a:lnTo>
                    <a:pt x="73" y="408"/>
                  </a:lnTo>
                  <a:lnTo>
                    <a:pt x="79" y="375"/>
                  </a:lnTo>
                  <a:lnTo>
                    <a:pt x="90" y="342"/>
                  </a:lnTo>
                  <a:lnTo>
                    <a:pt x="103" y="308"/>
                  </a:lnTo>
                  <a:lnTo>
                    <a:pt x="111" y="291"/>
                  </a:lnTo>
                  <a:lnTo>
                    <a:pt x="119" y="276"/>
                  </a:lnTo>
                  <a:lnTo>
                    <a:pt x="129" y="260"/>
                  </a:lnTo>
                  <a:lnTo>
                    <a:pt x="138" y="246"/>
                  </a:lnTo>
                  <a:lnTo>
                    <a:pt x="149" y="231"/>
                  </a:lnTo>
                  <a:lnTo>
                    <a:pt x="161" y="218"/>
                  </a:lnTo>
                  <a:lnTo>
                    <a:pt x="173" y="204"/>
                  </a:lnTo>
                  <a:lnTo>
                    <a:pt x="186" y="191"/>
                  </a:lnTo>
                  <a:lnTo>
                    <a:pt x="199" y="179"/>
                  </a:lnTo>
                  <a:lnTo>
                    <a:pt x="213" y="166"/>
                  </a:lnTo>
                  <a:lnTo>
                    <a:pt x="227" y="155"/>
                  </a:lnTo>
                  <a:lnTo>
                    <a:pt x="242" y="143"/>
                  </a:lnTo>
                  <a:lnTo>
                    <a:pt x="258" y="134"/>
                  </a:lnTo>
                  <a:lnTo>
                    <a:pt x="274" y="125"/>
                  </a:lnTo>
                  <a:lnTo>
                    <a:pt x="291" y="115"/>
                  </a:lnTo>
                  <a:lnTo>
                    <a:pt x="307" y="107"/>
                  </a:lnTo>
                  <a:lnTo>
                    <a:pt x="325" y="99"/>
                  </a:lnTo>
                  <a:lnTo>
                    <a:pt x="344" y="91"/>
                  </a:lnTo>
                  <a:lnTo>
                    <a:pt x="363" y="84"/>
                  </a:lnTo>
                  <a:lnTo>
                    <a:pt x="382" y="78"/>
                  </a:lnTo>
                  <a:lnTo>
                    <a:pt x="400" y="75"/>
                  </a:lnTo>
                  <a:lnTo>
                    <a:pt x="418" y="70"/>
                  </a:lnTo>
                  <a:lnTo>
                    <a:pt x="437" y="68"/>
                  </a:lnTo>
                  <a:lnTo>
                    <a:pt x="456" y="65"/>
                  </a:lnTo>
                  <a:lnTo>
                    <a:pt x="456" y="3"/>
                  </a:lnTo>
                  <a:lnTo>
                    <a:pt x="434" y="5"/>
                  </a:lnTo>
                  <a:lnTo>
                    <a:pt x="413" y="9"/>
                  </a:lnTo>
                  <a:lnTo>
                    <a:pt x="390" y="13"/>
                  </a:lnTo>
                  <a:lnTo>
                    <a:pt x="369" y="18"/>
                  </a:lnTo>
                  <a:lnTo>
                    <a:pt x="346" y="25"/>
                  </a:lnTo>
                  <a:lnTo>
                    <a:pt x="325" y="32"/>
                  </a:lnTo>
                  <a:lnTo>
                    <a:pt x="304" y="41"/>
                  </a:lnTo>
                  <a:lnTo>
                    <a:pt x="283" y="50"/>
                  </a:lnTo>
                  <a:lnTo>
                    <a:pt x="262" y="61"/>
                  </a:lnTo>
                  <a:lnTo>
                    <a:pt x="242" y="71"/>
                  </a:lnTo>
                  <a:lnTo>
                    <a:pt x="223" y="83"/>
                  </a:lnTo>
                  <a:lnTo>
                    <a:pt x="204" y="95"/>
                  </a:lnTo>
                  <a:lnTo>
                    <a:pt x="187" y="108"/>
                  </a:lnTo>
                  <a:lnTo>
                    <a:pt x="169" y="122"/>
                  </a:lnTo>
                  <a:lnTo>
                    <a:pt x="152" y="136"/>
                  </a:lnTo>
                  <a:lnTo>
                    <a:pt x="137" y="151"/>
                  </a:lnTo>
                  <a:lnTo>
                    <a:pt x="122" y="167"/>
                  </a:lnTo>
                  <a:lnTo>
                    <a:pt x="108" y="182"/>
                  </a:lnTo>
                  <a:lnTo>
                    <a:pt x="93" y="199"/>
                  </a:lnTo>
                  <a:lnTo>
                    <a:pt x="82" y="217"/>
                  </a:lnTo>
                  <a:lnTo>
                    <a:pt x="69" y="234"/>
                  </a:lnTo>
                  <a:lnTo>
                    <a:pt x="58" y="252"/>
                  </a:lnTo>
                  <a:lnTo>
                    <a:pt x="47" y="271"/>
                  </a:lnTo>
                  <a:lnTo>
                    <a:pt x="38" y="290"/>
                  </a:lnTo>
                  <a:lnTo>
                    <a:pt x="21" y="330"/>
                  </a:lnTo>
                  <a:lnTo>
                    <a:pt x="11" y="370"/>
                  </a:lnTo>
                  <a:lnTo>
                    <a:pt x="3" y="409"/>
                  </a:lnTo>
                  <a:lnTo>
                    <a:pt x="0" y="448"/>
                  </a:lnTo>
                  <a:lnTo>
                    <a:pt x="1" y="487"/>
                  </a:lnTo>
                  <a:lnTo>
                    <a:pt x="7" y="524"/>
                  </a:lnTo>
                  <a:lnTo>
                    <a:pt x="16" y="561"/>
                  </a:lnTo>
                  <a:lnTo>
                    <a:pt x="30" y="595"/>
                  </a:lnTo>
                  <a:lnTo>
                    <a:pt x="47" y="628"/>
                  </a:lnTo>
                  <a:lnTo>
                    <a:pt x="67" y="659"/>
                  </a:lnTo>
                  <a:lnTo>
                    <a:pt x="92" y="687"/>
                  </a:lnTo>
                  <a:lnTo>
                    <a:pt x="119" y="713"/>
                  </a:lnTo>
                  <a:lnTo>
                    <a:pt x="151" y="736"/>
                  </a:lnTo>
                  <a:lnTo>
                    <a:pt x="184" y="756"/>
                  </a:lnTo>
                  <a:lnTo>
                    <a:pt x="222" y="774"/>
                  </a:lnTo>
                  <a:lnTo>
                    <a:pt x="262" y="787"/>
                  </a:lnTo>
                  <a:lnTo>
                    <a:pt x="283" y="791"/>
                  </a:lnTo>
                  <a:lnTo>
                    <a:pt x="304" y="796"/>
                  </a:lnTo>
                  <a:lnTo>
                    <a:pt x="324" y="798"/>
                  </a:lnTo>
                  <a:lnTo>
                    <a:pt x="345" y="801"/>
                  </a:lnTo>
                  <a:lnTo>
                    <a:pt x="366" y="802"/>
                  </a:lnTo>
                  <a:lnTo>
                    <a:pt x="388" y="802"/>
                  </a:lnTo>
                  <a:lnTo>
                    <a:pt x="409" y="801"/>
                  </a:lnTo>
                  <a:lnTo>
                    <a:pt x="430" y="800"/>
                  </a:lnTo>
                  <a:lnTo>
                    <a:pt x="452" y="797"/>
                  </a:lnTo>
                  <a:lnTo>
                    <a:pt x="473" y="793"/>
                  </a:lnTo>
                  <a:lnTo>
                    <a:pt x="494" y="788"/>
                  </a:lnTo>
                  <a:lnTo>
                    <a:pt x="515" y="783"/>
                  </a:lnTo>
                  <a:lnTo>
                    <a:pt x="537" y="776"/>
                  </a:lnTo>
                  <a:lnTo>
                    <a:pt x="558" y="769"/>
                  </a:lnTo>
                  <a:lnTo>
                    <a:pt x="578" y="761"/>
                  </a:lnTo>
                  <a:lnTo>
                    <a:pt x="599" y="751"/>
                  </a:lnTo>
                  <a:lnTo>
                    <a:pt x="619" y="742"/>
                  </a:lnTo>
                  <a:lnTo>
                    <a:pt x="640" y="731"/>
                  </a:lnTo>
                  <a:lnTo>
                    <a:pt x="658" y="719"/>
                  </a:lnTo>
                  <a:lnTo>
                    <a:pt x="676" y="707"/>
                  </a:lnTo>
                  <a:lnTo>
                    <a:pt x="694" y="694"/>
                  </a:lnTo>
                  <a:lnTo>
                    <a:pt x="712" y="680"/>
                  </a:lnTo>
                  <a:lnTo>
                    <a:pt x="728" y="666"/>
                  </a:lnTo>
                  <a:lnTo>
                    <a:pt x="745" y="652"/>
                  </a:lnTo>
                  <a:lnTo>
                    <a:pt x="759" y="636"/>
                  </a:lnTo>
                  <a:lnTo>
                    <a:pt x="774" y="620"/>
                  </a:lnTo>
                  <a:lnTo>
                    <a:pt x="787" y="603"/>
                  </a:lnTo>
                  <a:lnTo>
                    <a:pt x="800" y="587"/>
                  </a:lnTo>
                  <a:lnTo>
                    <a:pt x="812" y="569"/>
                  </a:lnTo>
                  <a:lnTo>
                    <a:pt x="823" y="550"/>
                  </a:lnTo>
                  <a:lnTo>
                    <a:pt x="833" y="531"/>
                  </a:lnTo>
                  <a:lnTo>
                    <a:pt x="843" y="512"/>
                  </a:lnTo>
                  <a:lnTo>
                    <a:pt x="859" y="472"/>
                  </a:lnTo>
                  <a:lnTo>
                    <a:pt x="870" y="433"/>
                  </a:lnTo>
                  <a:lnTo>
                    <a:pt x="877" y="393"/>
                  </a:lnTo>
                  <a:lnTo>
                    <a:pt x="881" y="354"/>
                  </a:lnTo>
                  <a:lnTo>
                    <a:pt x="880" y="316"/>
                  </a:lnTo>
                  <a:lnTo>
                    <a:pt x="874" y="278"/>
                  </a:lnTo>
                  <a:lnTo>
                    <a:pt x="864" y="243"/>
                  </a:lnTo>
                  <a:lnTo>
                    <a:pt x="851" y="207"/>
                  </a:lnTo>
                  <a:lnTo>
                    <a:pt x="833" y="175"/>
                  </a:lnTo>
                  <a:lnTo>
                    <a:pt x="813" y="145"/>
                  </a:lnTo>
                  <a:lnTo>
                    <a:pt x="789" y="115"/>
                  </a:lnTo>
                  <a:lnTo>
                    <a:pt x="761" y="89"/>
                  </a:lnTo>
                  <a:lnTo>
                    <a:pt x="731" y="67"/>
                  </a:lnTo>
                  <a:lnTo>
                    <a:pt x="696" y="46"/>
                  </a:lnTo>
                  <a:lnTo>
                    <a:pt x="660" y="29"/>
                  </a:lnTo>
                  <a:lnTo>
                    <a:pt x="61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777" y="1490"/>
              <a:ext cx="17" cy="65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7" y="0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65"/>
                </a:cxn>
                <a:cxn ang="0">
                  <a:pos x="5" y="65"/>
                </a:cxn>
                <a:cxn ang="0">
                  <a:pos x="9" y="65"/>
                </a:cxn>
                <a:cxn ang="0">
                  <a:pos x="12" y="65"/>
                </a:cxn>
                <a:cxn ang="0">
                  <a:pos x="17" y="65"/>
                </a:cxn>
              </a:cxnLst>
              <a:rect l="0" t="0" r="r" b="b"/>
              <a:pathLst>
                <a:path w="17" h="65">
                  <a:moveTo>
                    <a:pt x="17" y="65"/>
                  </a:moveTo>
                  <a:lnTo>
                    <a:pt x="17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5" y="2"/>
                  </a:lnTo>
                  <a:lnTo>
                    <a:pt x="0" y="3"/>
                  </a:lnTo>
                  <a:lnTo>
                    <a:pt x="0" y="65"/>
                  </a:lnTo>
                  <a:lnTo>
                    <a:pt x="5" y="65"/>
                  </a:lnTo>
                  <a:lnTo>
                    <a:pt x="9" y="65"/>
                  </a:lnTo>
                  <a:lnTo>
                    <a:pt x="12" y="65"/>
                  </a:lnTo>
                  <a:lnTo>
                    <a:pt x="17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0" y="27432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46482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579438"/>
          </a:xfrm>
        </p:spPr>
        <p:txBody>
          <a:bodyPr/>
          <a:lstStyle/>
          <a:p>
            <a:r>
              <a:rPr lang="en-US" dirty="0" smtClean="0"/>
              <a:t>Financial Freedom is…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181600"/>
          </a:xfrm>
          <a:ln w="76200" cmpd="dbl">
            <a:noFill/>
          </a:ln>
        </p:spPr>
        <p:txBody>
          <a:bodyPr/>
          <a:lstStyle/>
          <a:p>
            <a:pPr>
              <a:buClr>
                <a:srgbClr val="00B050"/>
              </a:buClr>
            </a:pPr>
            <a:r>
              <a:rPr lang="en-US" b="1" dirty="0"/>
              <a:t>Financial independence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i="1" dirty="0" smtClean="0"/>
              <a:t>“the </a:t>
            </a:r>
            <a:r>
              <a:rPr lang="en-US" i="1" dirty="0"/>
              <a:t>state of having sufficient personal wealth to live indefinitely without having to work actively for basic </a:t>
            </a:r>
            <a:r>
              <a:rPr lang="en-US" i="1" dirty="0" smtClean="0"/>
              <a:t>necessities” </a:t>
            </a:r>
            <a:r>
              <a:rPr lang="en-US" sz="1800" i="1" dirty="0" smtClean="0"/>
              <a:t>–Wikipedia.com</a:t>
            </a:r>
          </a:p>
          <a:p>
            <a:pPr>
              <a:buClr>
                <a:srgbClr val="00B050"/>
              </a:buClr>
            </a:pPr>
            <a:r>
              <a:rPr lang="en-US" dirty="0" smtClean="0">
                <a:latin typeface="Agency FB" pitchFamily="34" charset="0"/>
              </a:rPr>
              <a:t>How do I get There?</a:t>
            </a:r>
          </a:p>
          <a:p>
            <a:pPr lvl="1">
              <a:buClr>
                <a:srgbClr val="00B050"/>
              </a:buClr>
            </a:pPr>
            <a:r>
              <a:rPr lang="en-US" b="1" dirty="0" smtClean="0">
                <a:latin typeface="Agency FB" pitchFamily="34" charset="0"/>
                <a:hlinkClick r:id="rId2"/>
              </a:rPr>
              <a:t>12 Steps to Financial Freedom</a:t>
            </a:r>
            <a:endParaRPr lang="en-US" b="1" dirty="0" smtClean="0">
              <a:latin typeface="Agency FB" pitchFamily="34" charset="0"/>
            </a:endParaRPr>
          </a:p>
          <a:p>
            <a:pPr lvl="1">
              <a:buClr>
                <a:srgbClr val="00B050"/>
              </a:buClr>
            </a:pPr>
            <a:r>
              <a:rPr lang="en-US" dirty="0" smtClean="0">
                <a:latin typeface="Agency FB" pitchFamily="34" charset="0"/>
              </a:rPr>
              <a:t>G.O. Activity</a:t>
            </a:r>
          </a:p>
          <a:p>
            <a:pPr lvl="2">
              <a:buClr>
                <a:srgbClr val="00B050"/>
              </a:buClr>
            </a:pPr>
            <a:r>
              <a:rPr lang="en-US" dirty="0" smtClean="0">
                <a:latin typeface="Agency FB" pitchFamily="34" charset="0"/>
              </a:rPr>
              <a:t> located in Shared Drive</a:t>
            </a:r>
          </a:p>
        </p:txBody>
      </p:sp>
      <p:pic>
        <p:nvPicPr>
          <p:cNvPr id="1026" name="Picture 2" descr="C:\Users\mmeo\AppData\Local\Microsoft\Windows\Temporary Internet Files\Content.IE5\ZIYKEZ8O\MC9000480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1310" y="2286000"/>
            <a:ext cx="290945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Level">
  <a:themeElements>
    <a:clrScheme name="Level 10">
      <a:dk1>
        <a:srgbClr val="000000"/>
      </a:dk1>
      <a:lt1>
        <a:srgbClr val="FFFFFF"/>
      </a:lt1>
      <a:dk2>
        <a:srgbClr val="FFFF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Level">
      <a:majorFont>
        <a:latin typeface="Copperplate Gothic Light"/>
        <a:ea typeface=""/>
        <a:cs typeface=""/>
      </a:majorFont>
      <a:minorFont>
        <a:latin typeface="Centau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99FF99"/>
        </a:dk2>
        <a:lt2>
          <a:srgbClr val="006699"/>
        </a:lt2>
        <a:accent1>
          <a:srgbClr val="00CC99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FFFF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5594</TotalTime>
  <Words>630</Words>
  <Application>Microsoft Office PowerPoint</Application>
  <PresentationFormat>On-screen Show (4:3)</PresentationFormat>
  <Paragraphs>159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Verdana</vt:lpstr>
      <vt:lpstr>Times New Roman</vt:lpstr>
      <vt:lpstr>Copperplate Gothic Light</vt:lpstr>
      <vt:lpstr>Centaur</vt:lpstr>
      <vt:lpstr>Wingdings</vt:lpstr>
      <vt:lpstr>Calibri</vt:lpstr>
      <vt:lpstr>Wingdings 3</vt:lpstr>
      <vt:lpstr>Agency FB</vt:lpstr>
      <vt:lpstr>Arial</vt:lpstr>
      <vt:lpstr>Level</vt:lpstr>
      <vt:lpstr>Chapter 1</vt:lpstr>
      <vt:lpstr>Savings 101</vt:lpstr>
      <vt:lpstr>Saving Basics</vt:lpstr>
      <vt:lpstr>How your money grows…</vt:lpstr>
      <vt:lpstr>The Power Of Compounding</vt:lpstr>
      <vt:lpstr>The Power of Compounding !</vt:lpstr>
      <vt:lpstr>What does this tell you?</vt:lpstr>
      <vt:lpstr>The Power of Compounding !</vt:lpstr>
      <vt:lpstr>Financial Freedom is…</vt:lpstr>
      <vt:lpstr>What!!!! You Don’t Believe Me?</vt:lpstr>
      <vt:lpstr>Basic Savings Options</vt:lpstr>
      <vt:lpstr>Basic Savings Options –cont.</vt:lpstr>
      <vt:lpstr>When Selecting a Bank consider…</vt:lpstr>
      <vt:lpstr>Savings Tips</vt:lpstr>
      <vt:lpstr>PowerPoint Presentation</vt:lpstr>
      <vt:lpstr>Get Researching!</vt:lpstr>
      <vt:lpstr>Savings Tips</vt:lpstr>
      <vt:lpstr>Savings  vs. Investing</vt:lpstr>
    </vt:vector>
  </TitlesOfParts>
  <Company>Montana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bourdeau</dc:creator>
  <cp:lastModifiedBy>BROWN, MICHAEL F</cp:lastModifiedBy>
  <cp:revision>200</cp:revision>
  <dcterms:created xsi:type="dcterms:W3CDTF">2013-09-04T01:48:13Z</dcterms:created>
  <dcterms:modified xsi:type="dcterms:W3CDTF">2014-11-06T12:17:49Z</dcterms:modified>
</cp:coreProperties>
</file>